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4" r:id="rId1"/>
  </p:sldMasterIdLst>
  <p:sldIdLst>
    <p:sldId id="256" r:id="rId2"/>
    <p:sldId id="260" r:id="rId3"/>
    <p:sldId id="292" r:id="rId4"/>
    <p:sldId id="259" r:id="rId5"/>
    <p:sldId id="264" r:id="rId6"/>
    <p:sldId id="263" r:id="rId7"/>
    <p:sldId id="265" r:id="rId8"/>
    <p:sldId id="266" r:id="rId9"/>
    <p:sldId id="267" r:id="rId10"/>
    <p:sldId id="270" r:id="rId11"/>
    <p:sldId id="273" r:id="rId12"/>
    <p:sldId id="276" r:id="rId13"/>
    <p:sldId id="284" r:id="rId14"/>
    <p:sldId id="278" r:id="rId15"/>
    <p:sldId id="293" r:id="rId16"/>
    <p:sldId id="294" r:id="rId17"/>
    <p:sldId id="295" r:id="rId18"/>
    <p:sldId id="298" r:id="rId19"/>
    <p:sldId id="297" r:id="rId20"/>
    <p:sldId id="296" r:id="rId21"/>
    <p:sldId id="289" r:id="rId22"/>
    <p:sldId id="280" r:id="rId23"/>
    <p:sldId id="281" r:id="rId24"/>
    <p:sldId id="282" r:id="rId25"/>
    <p:sldId id="268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92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4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0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09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64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3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6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60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5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2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era-verification.eu/technology-manufacturers/test-protocols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4800" b="1" dirty="0" smtClean="0"/>
              <a:t>CONCLUZII BAT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ro-RO" sz="4800" b="1" dirty="0" smtClean="0"/>
              <a:t>Creșterea intensivă a păsărilor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o-RO" sz="1800" dirty="0" smtClean="0"/>
              <a:t>Asociația Română de Mediu</a:t>
            </a:r>
          </a:p>
          <a:p>
            <a:r>
              <a:rPr lang="ro-RO" sz="1800" dirty="0" smtClean="0"/>
              <a:t>MABECO SRL</a:t>
            </a:r>
          </a:p>
          <a:p>
            <a:r>
              <a:rPr lang="ro-RO" sz="1800" dirty="0" smtClean="0"/>
              <a:t>24 octombrie 2017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90688"/>
            <a:ext cx="5303520" cy="4321491"/>
          </a:xfrm>
        </p:spPr>
      </p:pic>
    </p:spTree>
    <p:extLst>
      <p:ext uri="{BB962C8B-B14F-4D97-AF65-F5344CB8AC3E}">
        <p14:creationId xmlns:p14="http://schemas.microsoft.com/office/powerpoint/2010/main" val="33659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Concluzii BAT GENERALE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2100" dirty="0"/>
              <a:t>creșterea intensivă a păsărilor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246" y="2163184"/>
            <a:ext cx="8178504" cy="4120942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BAT </a:t>
            </a:r>
            <a:r>
              <a:rPr lang="en-US" sz="2000" b="1" dirty="0">
                <a:solidFill>
                  <a:srgbClr val="C00000"/>
                </a:solidFill>
              </a:rPr>
              <a:t>9. </a:t>
            </a:r>
            <a:r>
              <a:rPr lang="en-US" sz="2000" b="1" dirty="0" err="1">
                <a:solidFill>
                  <a:srgbClr val="C00000"/>
                </a:solidFill>
              </a:rPr>
              <a:t>Reducerea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zgomotului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prin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aplicare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US" sz="2000" b="1" dirty="0" err="1">
                <a:solidFill>
                  <a:srgbClr val="C00000"/>
                </a:solidFill>
              </a:rPr>
              <a:t>unui</a:t>
            </a:r>
            <a:r>
              <a:rPr lang="en-US" sz="2000" b="1" dirty="0">
                <a:solidFill>
                  <a:srgbClr val="C00000"/>
                </a:solidFill>
              </a:rPr>
              <a:t> plan de </a:t>
            </a:r>
            <a:r>
              <a:rPr lang="en-US" sz="2000" b="1" dirty="0" err="1">
                <a:solidFill>
                  <a:srgbClr val="C00000"/>
                </a:solidFill>
              </a:rPr>
              <a:t>gestionare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US" sz="2000" b="1" dirty="0" err="1">
                <a:solidFill>
                  <a:srgbClr val="C00000"/>
                </a:solidFill>
              </a:rPr>
              <a:t>zgomotului</a:t>
            </a:r>
            <a:r>
              <a:rPr lang="en-US" sz="2000" b="1" dirty="0">
                <a:solidFill>
                  <a:srgbClr val="C00000"/>
                </a:solidFill>
              </a:rPr>
              <a:t> (BAT 1) </a:t>
            </a:r>
            <a:r>
              <a:rPr lang="en-US" sz="2000" b="1" dirty="0"/>
              <a:t>–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c</a:t>
            </a:r>
            <a:r>
              <a:rPr lang="ro-RO" sz="2000" dirty="0"/>
              <a:t>â</a:t>
            </a:r>
            <a:r>
              <a:rPr lang="en-US" sz="2000" dirty="0" err="1"/>
              <a:t>nd</a:t>
            </a:r>
            <a:r>
              <a:rPr lang="en-US" sz="2000" dirty="0"/>
              <a:t> se </a:t>
            </a:r>
            <a:r>
              <a:rPr lang="en-US" sz="2000" dirty="0" err="1"/>
              <a:t>preconizeaz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/</a:t>
            </a:r>
            <a:r>
              <a:rPr lang="en-US" sz="2000" dirty="0" err="1"/>
              <a:t>sau</a:t>
            </a:r>
            <a:r>
              <a:rPr lang="en-US" sz="2000" dirty="0"/>
              <a:t> s-a </a:t>
            </a:r>
            <a:r>
              <a:rPr lang="en-US" sz="2000" dirty="0" err="1"/>
              <a:t>dovedit</a:t>
            </a:r>
            <a:r>
              <a:rPr lang="en-US" sz="2000" dirty="0"/>
              <a:t> o </a:t>
            </a:r>
            <a:r>
              <a:rPr lang="en-US" sz="2000" dirty="0" err="1"/>
              <a:t>poluare</a:t>
            </a:r>
            <a:r>
              <a:rPr lang="en-US" sz="2000" dirty="0"/>
              <a:t> </a:t>
            </a:r>
            <a:r>
              <a:rPr lang="en-US" sz="2000" dirty="0" err="1"/>
              <a:t>fonică</a:t>
            </a:r>
            <a:r>
              <a:rPr lang="en-US" sz="2000" dirty="0"/>
              <a:t> la </a:t>
            </a:r>
            <a:r>
              <a:rPr lang="en-US" sz="2000" dirty="0" err="1"/>
              <a:t>nivelul</a:t>
            </a:r>
            <a:r>
              <a:rPr lang="en-US" sz="2000" dirty="0"/>
              <a:t> </a:t>
            </a:r>
            <a:r>
              <a:rPr lang="en-US" sz="2000" dirty="0" err="1"/>
              <a:t>receptorilor</a:t>
            </a:r>
            <a:r>
              <a:rPr lang="en-US" sz="2000" dirty="0"/>
              <a:t> </a:t>
            </a:r>
            <a:r>
              <a:rPr lang="ro-RO" sz="2000" dirty="0"/>
              <a:t>sensibili </a:t>
            </a:r>
            <a:endParaRPr lang="ro-RO" sz="2000" dirty="0" smtClean="0"/>
          </a:p>
          <a:p>
            <a:pPr marL="548640" lvl="2" indent="0">
              <a:buNone/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lvl="3"/>
            <a:r>
              <a:rPr lang="ro-RO" sz="2000" dirty="0" smtClean="0"/>
              <a:t>protocol </a:t>
            </a:r>
            <a:r>
              <a:rPr lang="ro-RO" sz="2000" dirty="0"/>
              <a:t>de monitorizare </a:t>
            </a:r>
            <a:r>
              <a:rPr lang="ro-RO" sz="2000" dirty="0" smtClean="0"/>
              <a:t>zgomot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33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87" y="440910"/>
            <a:ext cx="7406640" cy="1356360"/>
          </a:xfrm>
        </p:spPr>
        <p:txBody>
          <a:bodyPr>
            <a:normAutofit/>
          </a:bodyPr>
          <a:lstStyle/>
          <a:p>
            <a:r>
              <a:rPr lang="ro-RO" b="1" dirty="0" smtClean="0"/>
              <a:t>Concluzii BAT GENERALE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2100" dirty="0"/>
              <a:t>creșterea intensivă a păsărilor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00" y="1797270"/>
            <a:ext cx="8026614" cy="4603530"/>
          </a:xfrm>
        </p:spPr>
        <p:txBody>
          <a:bodyPr>
            <a:normAutofit fontScale="92500" lnSpcReduction="10000"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BAT 12. </a:t>
            </a:r>
            <a:r>
              <a:rPr lang="ro-RO" sz="2000" b="1" dirty="0">
                <a:solidFill>
                  <a:srgbClr val="C00000"/>
                </a:solidFill>
              </a:rPr>
              <a:t>R</a:t>
            </a:r>
            <a:r>
              <a:rPr lang="en-US" sz="2000" b="1" dirty="0">
                <a:solidFill>
                  <a:srgbClr val="C00000"/>
                </a:solidFill>
              </a:rPr>
              <a:t>educe</a:t>
            </a:r>
            <a:r>
              <a:rPr lang="ro-RO" sz="2000" b="1" dirty="0">
                <a:solidFill>
                  <a:srgbClr val="C00000"/>
                </a:solidFill>
              </a:rPr>
              <a:t>rea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mirosuri</a:t>
            </a:r>
            <a:r>
              <a:rPr lang="ro-RO" sz="2000" b="1" dirty="0">
                <a:solidFill>
                  <a:srgbClr val="C00000"/>
                </a:solidFill>
              </a:rPr>
              <a:t>lor</a:t>
            </a:r>
            <a:r>
              <a:rPr lang="en-US" sz="2000" b="1" dirty="0">
                <a:solidFill>
                  <a:srgbClr val="C00000"/>
                </a:solidFill>
              </a:rPr>
              <a:t> emanate de o </a:t>
            </a:r>
            <a:r>
              <a:rPr lang="en-US" sz="2000" b="1" dirty="0" err="1">
                <a:solidFill>
                  <a:srgbClr val="C00000"/>
                </a:solidFill>
              </a:rPr>
              <a:t>fermă</a:t>
            </a:r>
            <a:r>
              <a:rPr lang="ro-RO" sz="2000" b="1" dirty="0">
                <a:solidFill>
                  <a:srgbClr val="C00000"/>
                </a:solidFill>
              </a:rPr>
              <a:t> - </a:t>
            </a:r>
            <a:r>
              <a:rPr lang="en-US" sz="2000" b="1" dirty="0" err="1">
                <a:solidFill>
                  <a:srgbClr val="C00000"/>
                </a:solidFill>
              </a:rPr>
              <a:t>punerea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în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aplicare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și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revizuirea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periodică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US" sz="2000" b="1" dirty="0" err="1">
                <a:solidFill>
                  <a:srgbClr val="C00000"/>
                </a:solidFill>
              </a:rPr>
              <a:t>unui</a:t>
            </a:r>
            <a:r>
              <a:rPr lang="en-US" sz="2000" b="1" dirty="0">
                <a:solidFill>
                  <a:srgbClr val="C00000"/>
                </a:solidFill>
              </a:rPr>
              <a:t> plan de </a:t>
            </a:r>
            <a:r>
              <a:rPr lang="en-US" sz="2000" b="1" dirty="0" err="1">
                <a:solidFill>
                  <a:srgbClr val="C00000"/>
                </a:solidFill>
              </a:rPr>
              <a:t>gestionare</a:t>
            </a:r>
            <a:r>
              <a:rPr lang="en-US" sz="2000" b="1" dirty="0">
                <a:solidFill>
                  <a:srgbClr val="C00000"/>
                </a:solidFill>
              </a:rPr>
              <a:t> a </a:t>
            </a:r>
            <a:r>
              <a:rPr lang="en-US" sz="2000" b="1" dirty="0" err="1">
                <a:solidFill>
                  <a:srgbClr val="C00000"/>
                </a:solidFill>
              </a:rPr>
              <a:t>mirosurilor</a:t>
            </a:r>
            <a:r>
              <a:rPr lang="en-US" sz="2000" b="1" dirty="0">
                <a:solidFill>
                  <a:srgbClr val="C00000"/>
                </a:solidFill>
              </a:rPr>
              <a:t> (BAT 1</a:t>
            </a:r>
            <a:r>
              <a:rPr lang="ro-RO" sz="2000" b="1" dirty="0">
                <a:solidFill>
                  <a:srgbClr val="C00000"/>
                </a:solidFill>
              </a:rPr>
              <a:t> -EMS, BAT 26 Monitorizare mirosuri</a:t>
            </a:r>
            <a:r>
              <a:rPr lang="ro-RO" sz="2000" b="1" dirty="0" smtClean="0">
                <a:solidFill>
                  <a:srgbClr val="C00000"/>
                </a:solidFill>
              </a:rPr>
              <a:t>)</a:t>
            </a:r>
          </a:p>
          <a:p>
            <a:pPr marL="685800" lvl="2" indent="0">
              <a:buNone/>
            </a:pPr>
            <a:endParaRPr lang="ro-RO" sz="2000" b="1" dirty="0" smtClean="0">
              <a:solidFill>
                <a:srgbClr val="C00000"/>
              </a:solidFill>
            </a:endParaRPr>
          </a:p>
          <a:p>
            <a:pPr lvl="3"/>
            <a:r>
              <a:rPr lang="en-US" sz="1850" dirty="0" err="1"/>
              <a:t>sunt</a:t>
            </a:r>
            <a:r>
              <a:rPr lang="en-US" sz="1850" dirty="0"/>
              <a:t> </a:t>
            </a:r>
            <a:r>
              <a:rPr lang="en-US" sz="1850" dirty="0" err="1"/>
              <a:t>aplicabile</a:t>
            </a:r>
            <a:r>
              <a:rPr lang="en-US" sz="1850" dirty="0"/>
              <a:t> </a:t>
            </a:r>
            <a:r>
              <a:rPr lang="en-US" sz="1850" dirty="0" err="1"/>
              <a:t>numai</a:t>
            </a:r>
            <a:r>
              <a:rPr lang="en-US" sz="1850" dirty="0"/>
              <a:t> </a:t>
            </a:r>
            <a:r>
              <a:rPr lang="en-US" sz="1850" dirty="0" err="1"/>
              <a:t>în</a:t>
            </a:r>
            <a:r>
              <a:rPr lang="en-US" sz="1850" dirty="0"/>
              <a:t> </a:t>
            </a:r>
            <a:r>
              <a:rPr lang="en-US" sz="1850" dirty="0" err="1"/>
              <a:t>cazurile</a:t>
            </a:r>
            <a:r>
              <a:rPr lang="en-US" sz="1850" dirty="0"/>
              <a:t> </a:t>
            </a:r>
            <a:r>
              <a:rPr lang="en-US" sz="1850" dirty="0" err="1"/>
              <a:t>în</a:t>
            </a:r>
            <a:r>
              <a:rPr lang="en-US" sz="1850" dirty="0"/>
              <a:t> care se </a:t>
            </a:r>
            <a:r>
              <a:rPr lang="en-US" sz="1850" dirty="0" err="1"/>
              <a:t>preconizează</a:t>
            </a:r>
            <a:r>
              <a:rPr lang="en-US" sz="1850" dirty="0"/>
              <a:t> </a:t>
            </a:r>
            <a:r>
              <a:rPr lang="en-US" sz="1850" dirty="0" err="1"/>
              <a:t>și</a:t>
            </a:r>
            <a:r>
              <a:rPr lang="en-US" sz="1850" dirty="0"/>
              <a:t>/</a:t>
            </a:r>
            <a:r>
              <a:rPr lang="en-US" sz="1850" dirty="0" err="1"/>
              <a:t>sau</a:t>
            </a:r>
            <a:r>
              <a:rPr lang="en-US" sz="1850" dirty="0"/>
              <a:t> s-au </a:t>
            </a:r>
            <a:r>
              <a:rPr lang="en-US" sz="1850" dirty="0" err="1"/>
              <a:t>dovedit</a:t>
            </a:r>
            <a:r>
              <a:rPr lang="en-US" sz="1850" dirty="0"/>
              <a:t> </a:t>
            </a:r>
            <a:r>
              <a:rPr lang="en-US" sz="1850" dirty="0" err="1"/>
              <a:t>neplăceri</a:t>
            </a:r>
            <a:r>
              <a:rPr lang="en-US" sz="1850" dirty="0"/>
              <a:t> </a:t>
            </a:r>
            <a:r>
              <a:rPr lang="en-US" sz="1850" dirty="0" err="1"/>
              <a:t>cauzate</a:t>
            </a:r>
            <a:r>
              <a:rPr lang="en-US" sz="1850" dirty="0"/>
              <a:t> de </a:t>
            </a:r>
            <a:r>
              <a:rPr lang="en-US" sz="1850" dirty="0" err="1"/>
              <a:t>mirosuri</a:t>
            </a:r>
            <a:r>
              <a:rPr lang="en-US" sz="1850" dirty="0"/>
              <a:t> la </a:t>
            </a:r>
            <a:r>
              <a:rPr lang="en-US" sz="1850" dirty="0" err="1"/>
              <a:t>nivelul</a:t>
            </a:r>
            <a:r>
              <a:rPr lang="en-US" sz="1850" dirty="0"/>
              <a:t> </a:t>
            </a:r>
            <a:r>
              <a:rPr lang="en-US" sz="1850" dirty="0" err="1"/>
              <a:t>receptorilor</a:t>
            </a:r>
            <a:r>
              <a:rPr lang="en-US" sz="1850" dirty="0"/>
              <a:t> </a:t>
            </a:r>
            <a:r>
              <a:rPr lang="en-US" sz="1850" dirty="0" err="1"/>
              <a:t>sensibili</a:t>
            </a:r>
            <a:endParaRPr lang="ro-RO" sz="1850" dirty="0"/>
          </a:p>
          <a:p>
            <a:pPr lvl="2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C00000"/>
              </a:solidFill>
            </a:endParaRPr>
          </a:p>
          <a:p>
            <a:pPr lvl="2"/>
            <a:r>
              <a:rPr lang="ro-RO" sz="2000" b="1" dirty="0">
                <a:solidFill>
                  <a:srgbClr val="C00000"/>
                </a:solidFill>
              </a:rPr>
              <a:t>BAT 26.   BAT monitorizarea periodică a emisiilor de mirosuri în </a:t>
            </a:r>
            <a:r>
              <a:rPr lang="ro-RO" sz="2000" b="1" dirty="0" smtClean="0">
                <a:solidFill>
                  <a:srgbClr val="C00000"/>
                </a:solidFill>
              </a:rPr>
              <a:t>aer</a:t>
            </a:r>
            <a:endParaRPr lang="ro-RO" sz="2000" b="1" dirty="0">
              <a:solidFill>
                <a:srgbClr val="C00000"/>
              </a:solidFill>
            </a:endParaRPr>
          </a:p>
          <a:p>
            <a:pPr lvl="2"/>
            <a:endParaRPr lang="ro-RO" sz="2000" b="1" dirty="0">
              <a:solidFill>
                <a:srgbClr val="C00000"/>
              </a:solidFill>
            </a:endParaRPr>
          </a:p>
          <a:p>
            <a:pPr lvl="3"/>
            <a:r>
              <a:rPr lang="ro-RO" sz="1850" dirty="0"/>
              <a:t>Standardele EN (ex. olfactometrie dinamică - standardul EN 13725 pentru a determina concentrația de mirosuri).</a:t>
            </a:r>
          </a:p>
          <a:p>
            <a:pPr lvl="3"/>
            <a:r>
              <a:rPr lang="ro-RO" sz="1850" dirty="0"/>
              <a:t>În cazul în care se aplică metode alternative pentru care nu sunt disponibile standarde EN (ex. prin </a:t>
            </a:r>
            <a:r>
              <a:rPr lang="ro-RO" sz="1850" b="1" dirty="0"/>
              <a:t>măsurarea/estimarea gradului de expunere la mirosuri, prin estimarea impactului mirosurilor</a:t>
            </a:r>
            <a:r>
              <a:rPr lang="ro-RO" sz="1850" dirty="0"/>
              <a:t>), se pot utiliza standarde ISO, standarde naționale sau alte standarde internaționale care asigură date de o calitate științifică echivalentă</a:t>
            </a:r>
          </a:p>
          <a:p>
            <a:pPr lvl="2">
              <a:buFont typeface="Arial" panose="020B0604020202020204" pitchFamily="34" charset="0"/>
              <a:buChar char="•"/>
            </a:pPr>
            <a:endParaRPr lang="ro-RO" sz="2000" b="1" dirty="0" smtClean="0">
              <a:solidFill>
                <a:srgbClr val="C00000"/>
              </a:solidFill>
            </a:endParaRPr>
          </a:p>
          <a:p>
            <a:pPr marL="548640" lvl="2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411480" lvl="2" indent="0">
              <a:buNone/>
            </a:pPr>
            <a:endParaRPr lang="ro-RO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Concluzii BAT GENERALE</a:t>
            </a:r>
            <a:r>
              <a:rPr lang="en-US" b="1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sz="2100" dirty="0"/>
              <a:t>creșterea intensivă a păsărilor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77" y="1965960"/>
            <a:ext cx="8514470" cy="5053159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BAT </a:t>
            </a:r>
            <a:r>
              <a:rPr lang="en-US" sz="2200" b="1" dirty="0">
                <a:solidFill>
                  <a:srgbClr val="C00000"/>
                </a:solidFill>
              </a:rPr>
              <a:t>23. </a:t>
            </a:r>
            <a:r>
              <a:rPr lang="en-US" sz="2200" b="1" dirty="0" err="1">
                <a:solidFill>
                  <a:srgbClr val="C00000"/>
                </a:solidFill>
              </a:rPr>
              <a:t>Estimarea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sau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calcularea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reducerii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emisiilor</a:t>
            </a:r>
            <a:r>
              <a:rPr lang="en-US" sz="2200" b="1" dirty="0">
                <a:solidFill>
                  <a:srgbClr val="C00000"/>
                </a:solidFill>
              </a:rPr>
              <a:t> de </a:t>
            </a:r>
            <a:r>
              <a:rPr lang="en-US" sz="2200" b="1" dirty="0" err="1">
                <a:solidFill>
                  <a:srgbClr val="C00000"/>
                </a:solidFill>
              </a:rPr>
              <a:t>amoniac</a:t>
            </a:r>
            <a:r>
              <a:rPr lang="en-US" sz="2200" b="1" dirty="0">
                <a:solidFill>
                  <a:srgbClr val="C00000"/>
                </a:solidFill>
              </a:rPr>
              <a:t> generate de </a:t>
            </a:r>
            <a:r>
              <a:rPr lang="en-US" sz="2200" b="1" dirty="0" err="1">
                <a:solidFill>
                  <a:srgbClr val="C00000"/>
                </a:solidFill>
              </a:rPr>
              <a:t>întregul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proces</a:t>
            </a:r>
            <a:r>
              <a:rPr lang="en-US" sz="2200" b="1" dirty="0">
                <a:solidFill>
                  <a:srgbClr val="C00000"/>
                </a:solidFill>
              </a:rPr>
              <a:t> de </a:t>
            </a:r>
            <a:r>
              <a:rPr lang="en-US" sz="2200" b="1" dirty="0" err="1">
                <a:solidFill>
                  <a:srgbClr val="C00000"/>
                </a:solidFill>
              </a:rPr>
              <a:t>producție</a:t>
            </a:r>
            <a:r>
              <a:rPr lang="en-US" sz="2200" b="1" dirty="0">
                <a:solidFill>
                  <a:srgbClr val="C00000"/>
                </a:solidFill>
              </a:rPr>
              <a:t> care </a:t>
            </a:r>
            <a:r>
              <a:rPr lang="en-US" sz="2200" b="1" dirty="0" err="1">
                <a:solidFill>
                  <a:srgbClr val="C00000"/>
                </a:solidFill>
              </a:rPr>
              <a:t>utilizează</a:t>
            </a:r>
            <a:r>
              <a:rPr lang="en-US" sz="2200" b="1" dirty="0">
                <a:solidFill>
                  <a:srgbClr val="C00000"/>
                </a:solidFill>
              </a:rPr>
              <a:t> BAT </a:t>
            </a:r>
            <a:r>
              <a:rPr lang="en-US" sz="2200" b="1" dirty="0" err="1">
                <a:solidFill>
                  <a:srgbClr val="C00000"/>
                </a:solidFill>
              </a:rPr>
              <a:t>disponibile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puse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în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aplicare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în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cadrul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fermei</a:t>
            </a:r>
            <a:r>
              <a:rPr lang="en-US" sz="2200" b="1" dirty="0" smtClean="0">
                <a:solidFill>
                  <a:srgbClr val="C00000"/>
                </a:solidFill>
              </a:rPr>
              <a:t>.</a:t>
            </a:r>
            <a:endParaRPr lang="ro-RO" sz="2200" b="1" dirty="0" smtClean="0">
              <a:solidFill>
                <a:srgbClr val="C0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ro-RO" sz="2200" b="1" dirty="0">
              <a:solidFill>
                <a:srgbClr val="C0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BAT </a:t>
            </a:r>
            <a:r>
              <a:rPr lang="en-US" sz="2200" b="1" dirty="0">
                <a:solidFill>
                  <a:srgbClr val="C00000"/>
                </a:solidFill>
              </a:rPr>
              <a:t>24. </a:t>
            </a:r>
            <a:r>
              <a:rPr lang="en-US" sz="2200" b="1" dirty="0" err="1">
                <a:solidFill>
                  <a:srgbClr val="C00000"/>
                </a:solidFill>
              </a:rPr>
              <a:t>Monitorizarea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cantității</a:t>
            </a:r>
            <a:r>
              <a:rPr lang="en-US" sz="2200" b="1" dirty="0">
                <a:solidFill>
                  <a:srgbClr val="C00000"/>
                </a:solidFill>
              </a:rPr>
              <a:t> de </a:t>
            </a:r>
            <a:r>
              <a:rPr lang="en-US" sz="2200" b="1" dirty="0" err="1">
                <a:solidFill>
                  <a:srgbClr val="C00000"/>
                </a:solidFill>
              </a:rPr>
              <a:t>azot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și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fosfor</a:t>
            </a:r>
            <a:r>
              <a:rPr lang="en-US" sz="2200" b="1" dirty="0">
                <a:solidFill>
                  <a:srgbClr val="C00000"/>
                </a:solidFill>
              </a:rPr>
              <a:t> total </a:t>
            </a:r>
            <a:r>
              <a:rPr lang="en-US" sz="2200" b="1" dirty="0" err="1" smtClean="0">
                <a:solidFill>
                  <a:srgbClr val="C00000"/>
                </a:solidFill>
              </a:rPr>
              <a:t>excretat</a:t>
            </a:r>
            <a:r>
              <a:rPr lang="ro-RO" sz="2200" b="1" dirty="0">
                <a:solidFill>
                  <a:srgbClr val="C00000"/>
                </a:solidFill>
              </a:rPr>
              <a:t> </a:t>
            </a:r>
            <a:r>
              <a:rPr lang="ro-RO" sz="2200" b="1" dirty="0" smtClean="0">
                <a:solidFill>
                  <a:srgbClr val="C00000"/>
                </a:solidFill>
              </a:rPr>
              <a:t>din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dejecțiile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animaliere</a:t>
            </a:r>
            <a:r>
              <a:rPr lang="en-US" sz="2200" b="1" dirty="0">
                <a:solidFill>
                  <a:srgbClr val="C00000"/>
                </a:solidFill>
              </a:rPr>
              <a:t>, </a:t>
            </a:r>
            <a:r>
              <a:rPr lang="en-US" sz="2200" b="1" dirty="0" err="1">
                <a:solidFill>
                  <a:srgbClr val="C00000"/>
                </a:solidFill>
              </a:rPr>
              <a:t>cel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puțin</a:t>
            </a:r>
            <a:r>
              <a:rPr lang="en-US" sz="2200" b="1" dirty="0">
                <a:solidFill>
                  <a:srgbClr val="C00000"/>
                </a:solidFill>
              </a:rPr>
              <a:t> o </a:t>
            </a:r>
            <a:r>
              <a:rPr lang="en-US" sz="2200" b="1" dirty="0" err="1">
                <a:solidFill>
                  <a:srgbClr val="C00000"/>
                </a:solidFill>
              </a:rPr>
              <a:t>dată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pe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</a:rPr>
              <a:t>an, </a:t>
            </a:r>
            <a:r>
              <a:rPr lang="en-US" sz="2200" b="1" dirty="0" err="1" smtClean="0">
                <a:solidFill>
                  <a:srgbClr val="C00000"/>
                </a:solidFill>
              </a:rPr>
              <a:t>prin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utilizarea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uneia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dintre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tehnici</a:t>
            </a:r>
            <a:endParaRPr lang="ro-RO" sz="2200" b="1" dirty="0" smtClean="0">
              <a:solidFill>
                <a:srgbClr val="C00000"/>
              </a:solidFill>
            </a:endParaRPr>
          </a:p>
          <a:p>
            <a:pPr marL="685800" lvl="2" indent="0">
              <a:buNone/>
            </a:pPr>
            <a:endParaRPr lang="en-US" sz="2200" b="1" dirty="0">
              <a:solidFill>
                <a:srgbClr val="C00000"/>
              </a:solidFill>
            </a:endParaRPr>
          </a:p>
          <a:p>
            <a:pPr lvl="3"/>
            <a:r>
              <a:rPr lang="en-US" sz="1900" b="1" dirty="0" err="1" smtClean="0"/>
              <a:t>Calcul</a:t>
            </a:r>
            <a:r>
              <a:rPr lang="ro-RO" sz="1900" b="1" dirty="0" smtClean="0"/>
              <a:t> </a:t>
            </a:r>
            <a:r>
              <a:rPr lang="en-US" sz="1900" b="1" dirty="0" err="1" smtClean="0"/>
              <a:t>pe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baz</a:t>
            </a:r>
            <a:r>
              <a:rPr lang="ro-RO" sz="1900" b="1" dirty="0" smtClean="0"/>
              <a:t>ă de </a:t>
            </a:r>
            <a:r>
              <a:rPr lang="en-US" sz="1900" b="1" dirty="0" err="1" smtClean="0"/>
              <a:t>bilanț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masic</a:t>
            </a:r>
            <a:r>
              <a:rPr lang="en-US" sz="1900" b="1" dirty="0" smtClean="0"/>
              <a:t> al </a:t>
            </a:r>
            <a:r>
              <a:rPr lang="en-US" sz="1900" b="1" dirty="0" err="1" smtClean="0"/>
              <a:t>azotului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și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fosforului</a:t>
            </a:r>
            <a:r>
              <a:rPr lang="en-US" sz="1900" b="1" dirty="0" smtClean="0"/>
              <a:t> </a:t>
            </a:r>
            <a:r>
              <a:rPr lang="ro-RO" sz="1900" dirty="0" smtClean="0"/>
              <a:t>- </a:t>
            </a:r>
            <a:r>
              <a:rPr lang="en-US" sz="1900" dirty="0" err="1" smtClean="0"/>
              <a:t>bazat</a:t>
            </a:r>
            <a:r>
              <a:rPr lang="en-US" sz="1900" dirty="0" smtClean="0"/>
              <a:t> </a:t>
            </a:r>
            <a:r>
              <a:rPr lang="en-US" sz="1900" dirty="0" err="1"/>
              <a:t>pe</a:t>
            </a:r>
            <a:r>
              <a:rPr lang="en-US" sz="1900" dirty="0"/>
              <a:t> </a:t>
            </a:r>
            <a:r>
              <a:rPr lang="en-US" sz="1900" dirty="0" err="1"/>
              <a:t>rația</a:t>
            </a:r>
            <a:r>
              <a:rPr lang="en-US" sz="1900" dirty="0"/>
              <a:t> </a:t>
            </a:r>
            <a:r>
              <a:rPr lang="en-US" sz="1900" dirty="0" err="1"/>
              <a:t>alimentară</a:t>
            </a:r>
            <a:r>
              <a:rPr lang="en-US" sz="1900" dirty="0"/>
              <a:t>, </a:t>
            </a:r>
            <a:r>
              <a:rPr lang="en-US" sz="1900" dirty="0" err="1" smtClean="0"/>
              <a:t>conținutul</a:t>
            </a:r>
            <a:r>
              <a:rPr lang="en-US" sz="1900" dirty="0" smtClean="0"/>
              <a:t> </a:t>
            </a:r>
            <a:r>
              <a:rPr lang="en-US" sz="1900" dirty="0"/>
              <a:t>de </a:t>
            </a:r>
            <a:r>
              <a:rPr lang="en-US" sz="1900" dirty="0" err="1"/>
              <a:t>proteine</a:t>
            </a:r>
            <a:r>
              <a:rPr lang="en-US" sz="1900" dirty="0"/>
              <a:t> brute al </a:t>
            </a:r>
            <a:r>
              <a:rPr lang="en-US" sz="1900" dirty="0" err="1"/>
              <a:t>regimului</a:t>
            </a:r>
            <a:r>
              <a:rPr lang="en-US" sz="1900" dirty="0"/>
              <a:t> </a:t>
            </a:r>
            <a:r>
              <a:rPr lang="en-US" sz="1900" dirty="0" err="1"/>
              <a:t>alimentar</a:t>
            </a:r>
            <a:r>
              <a:rPr lang="en-US" sz="1900" dirty="0"/>
              <a:t>, </a:t>
            </a:r>
            <a:r>
              <a:rPr lang="en-US" sz="1900" dirty="0" err="1"/>
              <a:t>cantitatea</a:t>
            </a:r>
            <a:r>
              <a:rPr lang="en-US" sz="1900" dirty="0"/>
              <a:t> </a:t>
            </a:r>
            <a:r>
              <a:rPr lang="en-US" sz="1900" dirty="0" err="1"/>
              <a:t>totală</a:t>
            </a:r>
            <a:r>
              <a:rPr lang="en-US" sz="1900" dirty="0"/>
              <a:t> de </a:t>
            </a:r>
            <a:r>
              <a:rPr lang="en-US" sz="1900" dirty="0" err="1"/>
              <a:t>fosfor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performanța</a:t>
            </a:r>
            <a:r>
              <a:rPr lang="en-US" sz="1900" dirty="0"/>
              <a:t> </a:t>
            </a:r>
            <a:r>
              <a:rPr lang="en-US" sz="1900" dirty="0" err="1" smtClean="0"/>
              <a:t>animalelor</a:t>
            </a:r>
            <a:endParaRPr lang="ro-RO" sz="1900" dirty="0" smtClean="0"/>
          </a:p>
          <a:p>
            <a:pPr lvl="3"/>
            <a:r>
              <a:rPr lang="en-US" sz="1900" b="1" dirty="0" err="1" smtClean="0"/>
              <a:t>Estimare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prin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utilizarea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analizei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dejecțiilor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animaliere</a:t>
            </a:r>
            <a:r>
              <a:rPr lang="en-US" sz="1900" b="1" dirty="0" smtClean="0"/>
              <a:t> </a:t>
            </a:r>
            <a:r>
              <a:rPr lang="en-US" sz="1900" b="1" dirty="0" err="1"/>
              <a:t>pentru</a:t>
            </a:r>
            <a:r>
              <a:rPr lang="en-US" sz="1900" b="1" dirty="0"/>
              <a:t> </a:t>
            </a:r>
            <a:r>
              <a:rPr lang="en-US" sz="1900" b="1" dirty="0" err="1"/>
              <a:t>conținutul</a:t>
            </a:r>
            <a:r>
              <a:rPr lang="en-US" sz="1900" b="1" dirty="0"/>
              <a:t> de </a:t>
            </a:r>
            <a:r>
              <a:rPr lang="en-US" sz="1900" b="1" dirty="0" err="1"/>
              <a:t>azot</a:t>
            </a:r>
            <a:r>
              <a:rPr lang="en-US" sz="1900" b="1" dirty="0"/>
              <a:t> total </a:t>
            </a:r>
            <a:r>
              <a:rPr lang="en-US" sz="1900" b="1" dirty="0" err="1"/>
              <a:t>și</a:t>
            </a:r>
            <a:r>
              <a:rPr lang="en-US" sz="1900" b="1" dirty="0"/>
              <a:t> de </a:t>
            </a:r>
            <a:r>
              <a:rPr lang="en-US" sz="1900" b="1" dirty="0" err="1"/>
              <a:t>fosfor</a:t>
            </a:r>
            <a:r>
              <a:rPr lang="en-US" sz="1900" b="1" dirty="0"/>
              <a:t> total.</a:t>
            </a:r>
          </a:p>
          <a:p>
            <a:pPr lvl="2"/>
            <a:endParaRPr lang="en-US" b="1" dirty="0" smtClean="0">
              <a:solidFill>
                <a:srgbClr val="00B0F0"/>
              </a:solidFill>
            </a:endParaRPr>
          </a:p>
          <a:p>
            <a:pPr marL="685800" lvl="2" indent="0">
              <a:buNone/>
            </a:pPr>
            <a:endParaRPr lang="en-US" b="1" dirty="0">
              <a:solidFill>
                <a:srgbClr val="00B0F0"/>
              </a:solidFill>
            </a:endParaRPr>
          </a:p>
          <a:p>
            <a:pPr lvl="2"/>
            <a:endParaRPr lang="en-US" b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Tehnici de monitorizare cap. 4.9 Concluzii BAT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00" y="1965960"/>
            <a:ext cx="8492358" cy="4899297"/>
          </a:xfrm>
        </p:spPr>
        <p:txBody>
          <a:bodyPr>
            <a:normAutofit fontScale="92500" lnSpcReduction="10000"/>
          </a:bodyPr>
          <a:lstStyle/>
          <a:p>
            <a:pPr marL="34290" indent="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Tehnici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de </a:t>
            </a:r>
            <a:r>
              <a:rPr lang="en-US" sz="2400" b="1" dirty="0" err="1">
                <a:solidFill>
                  <a:srgbClr val="C00000"/>
                </a:solidFill>
              </a:rPr>
              <a:t>monitorizare</a:t>
            </a:r>
            <a:r>
              <a:rPr lang="en-US" sz="2400" b="1" dirty="0">
                <a:solidFill>
                  <a:srgbClr val="C00000"/>
                </a:solidFill>
              </a:rPr>
              <a:t> a </a:t>
            </a:r>
            <a:r>
              <a:rPr lang="en-US" sz="2400" b="1" dirty="0" err="1">
                <a:solidFill>
                  <a:srgbClr val="C00000"/>
                </a:solidFill>
              </a:rPr>
              <a:t>excreției</a:t>
            </a:r>
            <a:r>
              <a:rPr lang="en-US" sz="2400" b="1" dirty="0">
                <a:solidFill>
                  <a:srgbClr val="C00000"/>
                </a:solidFill>
              </a:rPr>
              <a:t> de </a:t>
            </a:r>
            <a:r>
              <a:rPr lang="en-US" sz="2400" b="1" dirty="0" err="1">
                <a:solidFill>
                  <a:srgbClr val="C00000"/>
                </a:solidFill>
              </a:rPr>
              <a:t>azot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și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fosfor</a:t>
            </a:r>
            <a:endParaRPr lang="ro-RO" sz="2400" b="1" dirty="0" smtClean="0">
              <a:solidFill>
                <a:srgbClr val="C00000"/>
              </a:solidFill>
            </a:endParaRPr>
          </a:p>
          <a:p>
            <a:pPr marL="34290" indent="0">
              <a:buNone/>
            </a:pPr>
            <a:endParaRPr lang="ro-RO" b="1" dirty="0" smtClean="0">
              <a:solidFill>
                <a:srgbClr val="C00000"/>
              </a:solidFill>
            </a:endParaRPr>
          </a:p>
          <a:p>
            <a:pPr lvl="1"/>
            <a:r>
              <a:rPr lang="ro-RO" sz="2200" b="1" dirty="0" smtClean="0">
                <a:solidFill>
                  <a:schemeClr val="tx1"/>
                </a:solidFill>
              </a:rPr>
              <a:t>Calcul </a:t>
            </a:r>
            <a:r>
              <a:rPr lang="en-US" sz="2200" b="1" dirty="0" err="1" smtClean="0">
                <a:solidFill>
                  <a:schemeClr val="tx1"/>
                </a:solidFill>
              </a:rPr>
              <a:t>bilanț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masic</a:t>
            </a:r>
            <a:r>
              <a:rPr lang="en-US" sz="2200" b="1" dirty="0">
                <a:solidFill>
                  <a:schemeClr val="tx1"/>
                </a:solidFill>
              </a:rPr>
              <a:t> al </a:t>
            </a:r>
            <a:r>
              <a:rPr lang="en-US" sz="2200" b="1" dirty="0" err="1">
                <a:solidFill>
                  <a:schemeClr val="tx1"/>
                </a:solidFill>
              </a:rPr>
              <a:t>azotului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și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fosforului</a:t>
            </a:r>
            <a:r>
              <a:rPr lang="ro-RO" sz="2200" dirty="0" smtClean="0">
                <a:solidFill>
                  <a:schemeClr val="tx1"/>
                </a:solidFill>
              </a:rPr>
              <a:t>,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bazat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pe</a:t>
            </a:r>
            <a:r>
              <a:rPr lang="en-US" sz="2200" dirty="0" smtClean="0">
                <a:solidFill>
                  <a:schemeClr val="tx1"/>
                </a:solidFill>
              </a:rPr>
              <a:t>:</a:t>
            </a:r>
          </a:p>
          <a:p>
            <a:pPr lvl="2"/>
            <a:r>
              <a:rPr lang="en-US" sz="1900" dirty="0" err="1" smtClean="0"/>
              <a:t>rația</a:t>
            </a:r>
            <a:r>
              <a:rPr lang="en-US" sz="1900" dirty="0" smtClean="0"/>
              <a:t> </a:t>
            </a:r>
            <a:r>
              <a:rPr lang="en-US" sz="1900" dirty="0" err="1"/>
              <a:t>alimentară</a:t>
            </a:r>
            <a:r>
              <a:rPr lang="en-US" sz="1900" dirty="0"/>
              <a:t>, </a:t>
            </a:r>
            <a:endParaRPr lang="en-US" sz="1900" dirty="0" smtClean="0"/>
          </a:p>
          <a:p>
            <a:pPr lvl="2"/>
            <a:r>
              <a:rPr lang="en-US" sz="1900" dirty="0" err="1" smtClean="0"/>
              <a:t>conținutul</a:t>
            </a:r>
            <a:r>
              <a:rPr lang="en-US" sz="1900" dirty="0" smtClean="0"/>
              <a:t> </a:t>
            </a:r>
            <a:r>
              <a:rPr lang="en-US" sz="1900" dirty="0"/>
              <a:t>de </a:t>
            </a:r>
            <a:r>
              <a:rPr lang="en-US" sz="1900" dirty="0" err="1"/>
              <a:t>proteine</a:t>
            </a:r>
            <a:r>
              <a:rPr lang="en-US" sz="1900" dirty="0"/>
              <a:t> brute </a:t>
            </a:r>
            <a:r>
              <a:rPr lang="ro-RO" sz="1900" dirty="0" smtClean="0"/>
              <a:t>din</a:t>
            </a:r>
            <a:r>
              <a:rPr lang="en-US" sz="1900" dirty="0" smtClean="0"/>
              <a:t> </a:t>
            </a:r>
            <a:r>
              <a:rPr lang="en-US" sz="1900" dirty="0" err="1" smtClean="0"/>
              <a:t>regimul</a:t>
            </a:r>
            <a:r>
              <a:rPr lang="en-US" sz="1900" dirty="0" smtClean="0"/>
              <a:t> </a:t>
            </a:r>
            <a:r>
              <a:rPr lang="en-US" sz="1900" dirty="0" err="1"/>
              <a:t>alimentar</a:t>
            </a:r>
            <a:r>
              <a:rPr lang="en-US" sz="1900" dirty="0"/>
              <a:t>, </a:t>
            </a:r>
            <a:r>
              <a:rPr lang="en-US" sz="1900" dirty="0" err="1" smtClean="0"/>
              <a:t>cantitatea</a:t>
            </a:r>
            <a:r>
              <a:rPr lang="en-US" sz="1900" dirty="0" smtClean="0"/>
              <a:t> </a:t>
            </a:r>
            <a:r>
              <a:rPr lang="en-US" sz="1900" dirty="0" err="1"/>
              <a:t>totală</a:t>
            </a:r>
            <a:r>
              <a:rPr lang="en-US" sz="1900" dirty="0"/>
              <a:t> de </a:t>
            </a:r>
            <a:r>
              <a:rPr lang="en-US" sz="1900" dirty="0" err="1"/>
              <a:t>fosfor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performanța</a:t>
            </a:r>
            <a:r>
              <a:rPr lang="en-US" sz="1900" dirty="0"/>
              <a:t> </a:t>
            </a:r>
            <a:r>
              <a:rPr lang="en-US" sz="1900" dirty="0" err="1" smtClean="0"/>
              <a:t>animalelor</a:t>
            </a:r>
            <a:endParaRPr lang="ro-RO" sz="1900" dirty="0" smtClean="0"/>
          </a:p>
          <a:p>
            <a:pPr lvl="2"/>
            <a:r>
              <a:rPr lang="ro-RO" sz="1900" b="1" dirty="0"/>
              <a:t>La sfârșitul unui ciclu de creștere</a:t>
            </a:r>
            <a:endParaRPr lang="pt-BR" sz="1900" b="1" dirty="0"/>
          </a:p>
          <a:p>
            <a:pPr lvl="3"/>
            <a:r>
              <a:rPr lang="pt-BR" sz="2000" dirty="0"/>
              <a:t>Nexcretat = Nregim alimentar – Nretenție </a:t>
            </a:r>
            <a:endParaRPr lang="ro-RO" sz="2000" dirty="0"/>
          </a:p>
          <a:p>
            <a:pPr lvl="3"/>
            <a:r>
              <a:rPr lang="pt-BR" sz="2000" dirty="0"/>
              <a:t>Pexcretat = Pregim alimentar – Pretenție</a:t>
            </a:r>
            <a:endParaRPr lang="ro-RO" sz="2000" dirty="0"/>
          </a:p>
          <a:p>
            <a:pPr lvl="3"/>
            <a:r>
              <a:rPr lang="pt-BR" sz="2000" dirty="0"/>
              <a:t>Nretenție și Pretenție pot fi estimate prin metode:</a:t>
            </a:r>
            <a:endParaRPr lang="ro-RO" sz="2000" dirty="0"/>
          </a:p>
          <a:p>
            <a:pPr lvl="4"/>
            <a:r>
              <a:rPr lang="ro-RO" sz="2000" dirty="0" smtClean="0"/>
              <a:t>Statistici, factori standard de conținut de N si P, analiza unei probe de N si P din corpul păsării</a:t>
            </a:r>
            <a:endParaRPr lang="en-US" sz="2000" dirty="0" smtClean="0"/>
          </a:p>
          <a:p>
            <a:pPr marL="1371600" lvl="4" indent="0">
              <a:buNone/>
            </a:pPr>
            <a:endParaRPr lang="ro-RO" dirty="0" smtClean="0"/>
          </a:p>
          <a:p>
            <a:pPr lvl="1"/>
            <a:r>
              <a:rPr lang="pt-BR" sz="1900" b="1" dirty="0"/>
              <a:t>Estimare </a:t>
            </a:r>
            <a:r>
              <a:rPr lang="pt-BR" sz="1900" b="1" dirty="0" smtClean="0"/>
              <a:t>- </a:t>
            </a:r>
            <a:r>
              <a:rPr lang="pt-BR" sz="1900" b="1" dirty="0"/>
              <a:t>prin utilizarea analizei dejecțiilor animaliere pentru stabilirea conținutului de azot total și de fosfor total</a:t>
            </a:r>
            <a:endParaRPr lang="ro-RO" sz="1900" b="1" dirty="0" smtClean="0"/>
          </a:p>
          <a:p>
            <a:pPr marL="411480" lvl="2" indent="0">
              <a:buNone/>
            </a:pPr>
            <a:r>
              <a:rPr lang="en-US" dirty="0"/>
              <a:t>Se </a:t>
            </a:r>
            <a:r>
              <a:rPr lang="en-US" dirty="0" err="1"/>
              <a:t>măsoară</a:t>
            </a:r>
            <a:r>
              <a:rPr lang="en-US" dirty="0"/>
              <a:t> </a:t>
            </a:r>
            <a:r>
              <a:rPr lang="en-US" dirty="0" err="1"/>
              <a:t>conținutul</a:t>
            </a:r>
            <a:r>
              <a:rPr lang="en-US" dirty="0"/>
              <a:t> total de </a:t>
            </a:r>
            <a:r>
              <a:rPr lang="en-US" dirty="0" smtClean="0"/>
              <a:t>N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P al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smtClean="0"/>
              <a:t>probe </a:t>
            </a:r>
            <a:r>
              <a:rPr lang="en-US" dirty="0" err="1"/>
              <a:t>reprezentative</a:t>
            </a:r>
            <a:r>
              <a:rPr lang="en-US" dirty="0"/>
              <a:t> a </a:t>
            </a:r>
            <a:r>
              <a:rPr lang="en-US" dirty="0" err="1"/>
              <a:t>dejecțiilor</a:t>
            </a:r>
            <a:r>
              <a:rPr lang="en-US" dirty="0"/>
              <a:t> </a:t>
            </a:r>
            <a:r>
              <a:rPr lang="en-US" dirty="0" err="1"/>
              <a:t>animaliere</a:t>
            </a:r>
            <a:r>
              <a:rPr lang="en-US" dirty="0"/>
              <a:t> – </a:t>
            </a:r>
            <a:r>
              <a:rPr lang="en-US" dirty="0" err="1"/>
              <a:t>și</a:t>
            </a:r>
            <a:r>
              <a:rPr lang="en-US" dirty="0"/>
              <a:t> se </a:t>
            </a:r>
            <a:r>
              <a:rPr lang="en-US" dirty="0" err="1"/>
              <a:t>estimează</a:t>
            </a:r>
            <a:r>
              <a:rPr lang="en-US" dirty="0"/>
              <a:t> </a:t>
            </a:r>
            <a:r>
              <a:rPr lang="en-US" dirty="0" err="1"/>
              <a:t>excreția</a:t>
            </a:r>
            <a:r>
              <a:rPr lang="en-US" dirty="0"/>
              <a:t> </a:t>
            </a:r>
            <a:r>
              <a:rPr lang="en-US" dirty="0" err="1"/>
              <a:t>totală</a:t>
            </a:r>
            <a:r>
              <a:rPr lang="en-US" dirty="0"/>
              <a:t> de </a:t>
            </a:r>
            <a:r>
              <a:rPr lang="en-US" dirty="0" err="1"/>
              <a:t>azot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fosfor</a:t>
            </a:r>
            <a:r>
              <a:rPr lang="en-US" dirty="0"/>
              <a:t> – </a:t>
            </a:r>
            <a:r>
              <a:rPr lang="en-US" b="1" dirty="0" err="1"/>
              <a:t>pe</a:t>
            </a:r>
            <a:r>
              <a:rPr lang="en-US" b="1" dirty="0"/>
              <a:t> </a:t>
            </a:r>
            <a:r>
              <a:rPr lang="en-US" b="1" dirty="0" err="1"/>
              <a:t>baza</a:t>
            </a:r>
            <a:r>
              <a:rPr lang="en-US" b="1" dirty="0"/>
              <a:t> </a:t>
            </a:r>
            <a:r>
              <a:rPr lang="en-US" b="1" dirty="0" err="1"/>
              <a:t>evidențelor</a:t>
            </a:r>
            <a:r>
              <a:rPr lang="en-US" b="1" dirty="0"/>
              <a:t> </a:t>
            </a:r>
            <a:r>
              <a:rPr lang="en-US" b="1" dirty="0" err="1"/>
              <a:t>privind</a:t>
            </a:r>
            <a:r>
              <a:rPr lang="en-US" b="1" dirty="0"/>
              <a:t> </a:t>
            </a:r>
            <a:r>
              <a:rPr lang="en-US" b="1" dirty="0" err="1" smtClean="0"/>
              <a:t>greutatea</a:t>
            </a:r>
            <a:r>
              <a:rPr lang="en-US" b="1" dirty="0" smtClean="0"/>
              <a:t> </a:t>
            </a:r>
            <a:r>
              <a:rPr lang="en-US" b="1" dirty="0" err="1" smtClean="0"/>
              <a:t>dejecțiilor</a:t>
            </a:r>
            <a:r>
              <a:rPr lang="en-US" b="1" dirty="0" smtClean="0"/>
              <a:t> </a:t>
            </a:r>
            <a:r>
              <a:rPr lang="en-US" b="1" dirty="0" err="1" smtClean="0"/>
              <a:t>solide</a:t>
            </a:r>
            <a:r>
              <a:rPr lang="en-US" dirty="0" smtClean="0"/>
              <a:t>. </a:t>
            </a:r>
            <a:r>
              <a:rPr lang="en-US" dirty="0" err="1" smtClean="0"/>
              <a:t>Prelevare</a:t>
            </a:r>
            <a:r>
              <a:rPr lang="en-US" dirty="0" smtClean="0"/>
              <a:t> </a:t>
            </a:r>
            <a:r>
              <a:rPr lang="en-US" dirty="0"/>
              <a:t>din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10 </a:t>
            </a:r>
            <a:r>
              <a:rPr lang="en-US" dirty="0" err="1" smtClean="0"/>
              <a:t>locuri</a:t>
            </a:r>
            <a:r>
              <a:rPr lang="en-US" dirty="0"/>
              <a:t> </a:t>
            </a:r>
            <a:r>
              <a:rPr lang="en-US" dirty="0" smtClean="0"/>
              <a:t>(de </a:t>
            </a:r>
            <a:r>
              <a:rPr lang="en-US" dirty="0"/>
              <a:t>la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 smtClean="0"/>
              <a:t>așternutului</a:t>
            </a:r>
            <a:r>
              <a:rPr lang="en-US" dirty="0" smtClean="0"/>
              <a:t>).</a:t>
            </a:r>
            <a:endParaRPr lang="en-US" dirty="0"/>
          </a:p>
          <a:p>
            <a:pPr marL="41148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Concluzii BAT GENERALE</a:t>
            </a:r>
            <a:r>
              <a:rPr lang="en-US" b="1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sz="2100" dirty="0"/>
              <a:t>creșterea intensivă a păsărilor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72" y="1690689"/>
            <a:ext cx="8514470" cy="4657559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C00000"/>
                </a:solidFill>
              </a:rPr>
              <a:t>BAT 25.   </a:t>
            </a:r>
            <a:r>
              <a:rPr lang="ro-RO" sz="2200" b="1" dirty="0">
                <a:solidFill>
                  <a:srgbClr val="C00000"/>
                </a:solidFill>
              </a:rPr>
              <a:t>M</a:t>
            </a:r>
            <a:r>
              <a:rPr lang="en-US" sz="2200" b="1" dirty="0" err="1" smtClean="0">
                <a:solidFill>
                  <a:srgbClr val="C00000"/>
                </a:solidFill>
              </a:rPr>
              <a:t>onitorizarea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emisiilor</a:t>
            </a:r>
            <a:r>
              <a:rPr lang="en-US" sz="2200" b="1" dirty="0" smtClean="0">
                <a:solidFill>
                  <a:srgbClr val="C00000"/>
                </a:solidFill>
              </a:rPr>
              <a:t> de </a:t>
            </a:r>
            <a:r>
              <a:rPr lang="en-US" sz="2200" b="1" dirty="0" err="1" smtClean="0">
                <a:solidFill>
                  <a:srgbClr val="C00000"/>
                </a:solidFill>
              </a:rPr>
              <a:t>amoniac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în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aer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cel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puțin</a:t>
            </a:r>
            <a:r>
              <a:rPr lang="ro-RO" sz="2200" b="1" dirty="0">
                <a:solidFill>
                  <a:srgbClr val="C00000"/>
                </a:solidFill>
              </a:rPr>
              <a:t> o dată pe an sau când se modifică sistemul de adăpostire </a:t>
            </a:r>
            <a:r>
              <a:rPr lang="ro-RO" sz="2200" b="1" dirty="0" smtClean="0">
                <a:solidFill>
                  <a:srgbClr val="C00000"/>
                </a:solidFill>
              </a:rPr>
              <a:t>etc, </a:t>
            </a:r>
            <a:r>
              <a:rPr lang="en-US" sz="2200" b="1" dirty="0" err="1" smtClean="0">
                <a:solidFill>
                  <a:srgbClr val="C00000"/>
                </a:solidFill>
              </a:rPr>
              <a:t>prin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utilizarea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uneia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dintre</a:t>
            </a:r>
            <a:r>
              <a:rPr lang="en-US" sz="2200" b="1" dirty="0" smtClean="0">
                <a:solidFill>
                  <a:srgbClr val="C00000"/>
                </a:solidFill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</a:rPr>
              <a:t>tehnici</a:t>
            </a:r>
            <a:endParaRPr lang="ro-RO" sz="2200" b="1" dirty="0" smtClean="0">
              <a:solidFill>
                <a:srgbClr val="C00000"/>
              </a:solidFill>
            </a:endParaRPr>
          </a:p>
          <a:p>
            <a:pPr marL="411480" lvl="2" indent="0">
              <a:buNone/>
            </a:pPr>
            <a:endParaRPr lang="en-US" sz="2400" dirty="0" smtClean="0"/>
          </a:p>
          <a:p>
            <a:pPr lvl="3">
              <a:lnSpc>
                <a:spcPct val="100000"/>
              </a:lnSpc>
            </a:pPr>
            <a:r>
              <a:rPr lang="ro-RO" sz="2000" b="1" dirty="0"/>
              <a:t>Estimare </a:t>
            </a:r>
            <a:r>
              <a:rPr lang="en-US" sz="2000" b="1" dirty="0" err="1" smtClean="0"/>
              <a:t>pe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baz</a:t>
            </a:r>
            <a:r>
              <a:rPr lang="ro-RO" sz="2000" b="1" dirty="0" smtClean="0"/>
              <a:t>ă de bilanț </a:t>
            </a:r>
            <a:r>
              <a:rPr lang="ro-RO" sz="2000" b="1" dirty="0"/>
              <a:t>masic</a:t>
            </a:r>
            <a:r>
              <a:rPr lang="ro-RO" sz="2000" dirty="0"/>
              <a:t> </a:t>
            </a:r>
            <a:r>
              <a:rPr lang="ro-RO" sz="2000" b="1" dirty="0"/>
              <a:t>bazat pe excreție și pe azotul total </a:t>
            </a:r>
            <a:r>
              <a:rPr lang="ro-RO" sz="2000" dirty="0"/>
              <a:t>(sau azotul amoniacal total) prezent în fiecare etapă de gestionare a dejecțiilor animaliere</a:t>
            </a:r>
            <a:r>
              <a:rPr lang="ro-RO" sz="2000" dirty="0" smtClean="0"/>
              <a:t>.</a:t>
            </a:r>
            <a:endParaRPr lang="en-US" sz="2000" dirty="0" smtClean="0"/>
          </a:p>
          <a:p>
            <a:pPr lvl="3">
              <a:lnSpc>
                <a:spcPct val="100000"/>
              </a:lnSpc>
            </a:pPr>
            <a:r>
              <a:rPr lang="ro-RO" sz="2000" b="1" dirty="0"/>
              <a:t>Calculare prin măsurarea concentrației de amoniac </a:t>
            </a:r>
            <a:r>
              <a:rPr lang="ro-RO" sz="2000" dirty="0"/>
              <a:t>și </a:t>
            </a:r>
            <a:r>
              <a:rPr lang="ro-RO" sz="2000" b="1" dirty="0"/>
              <a:t>a ratei de ventilație</a:t>
            </a:r>
            <a:r>
              <a:rPr lang="ro-RO" sz="2000" dirty="0"/>
              <a:t> prin utilizarea metodelor standard ISO, naționale sau internaționale ori a altor metode care asigură date de o calitate științifică echivalentă</a:t>
            </a:r>
            <a:r>
              <a:rPr lang="ro-RO" sz="2000" dirty="0" smtClean="0"/>
              <a:t>.</a:t>
            </a:r>
            <a:endParaRPr lang="en-US" sz="2000" dirty="0" smtClean="0"/>
          </a:p>
          <a:p>
            <a:pPr lvl="3">
              <a:lnSpc>
                <a:spcPct val="100000"/>
              </a:lnSpc>
            </a:pPr>
            <a:r>
              <a:rPr lang="en-US" sz="2000" b="1" dirty="0" err="1"/>
              <a:t>Estimare</a:t>
            </a:r>
            <a:r>
              <a:rPr lang="en-US" sz="2000" b="1" dirty="0"/>
              <a:t> </a:t>
            </a:r>
            <a:r>
              <a:rPr lang="en-US" sz="2000" b="1" dirty="0" err="1"/>
              <a:t>prin</a:t>
            </a:r>
            <a:r>
              <a:rPr lang="en-US" sz="2000" b="1" dirty="0"/>
              <a:t> </a:t>
            </a:r>
            <a:r>
              <a:rPr lang="en-US" sz="2000" b="1" dirty="0" err="1"/>
              <a:t>utilizarea</a:t>
            </a:r>
            <a:r>
              <a:rPr lang="en-US" sz="2000" b="1" dirty="0"/>
              <a:t> </a:t>
            </a:r>
            <a:r>
              <a:rPr lang="en-US" sz="2000" b="1" dirty="0" err="1"/>
              <a:t>factorilor</a:t>
            </a:r>
            <a:r>
              <a:rPr lang="en-US" sz="2000" b="1" dirty="0"/>
              <a:t> de </a:t>
            </a:r>
            <a:r>
              <a:rPr lang="en-US" sz="2000" b="1" dirty="0" err="1" smtClean="0"/>
              <a:t>emisie</a:t>
            </a:r>
            <a:r>
              <a:rPr lang="ro-RO" sz="2200" dirty="0" smtClean="0"/>
              <a:t>.</a:t>
            </a:r>
            <a:endParaRPr lang="en-US" sz="2200" dirty="0" smtClean="0"/>
          </a:p>
          <a:p>
            <a:pPr lvl="3"/>
            <a:endParaRPr lang="ro-RO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74" y="203096"/>
            <a:ext cx="7798645" cy="962316"/>
          </a:xfrm>
        </p:spPr>
        <p:txBody>
          <a:bodyPr>
            <a:normAutofit/>
          </a:bodyPr>
          <a:lstStyle/>
          <a:p>
            <a:r>
              <a:rPr lang="ro-RO" b="1" dirty="0" smtClean="0"/>
              <a:t>Tehnici de monitorizare cap. 4.9 Concluzii BAT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774" y="1808252"/>
            <a:ext cx="3882916" cy="4346080"/>
          </a:xfrm>
        </p:spPr>
        <p:txBody>
          <a:bodyPr>
            <a:normAutofit fontScale="92500" lnSpcReduction="10000"/>
          </a:bodyPr>
          <a:lstStyle/>
          <a:p>
            <a:pPr marL="34290" indent="0">
              <a:buNone/>
            </a:pPr>
            <a:r>
              <a:rPr lang="en-US" sz="2600" b="1" dirty="0" err="1" smtClean="0">
                <a:solidFill>
                  <a:srgbClr val="C00000"/>
                </a:solidFill>
              </a:rPr>
              <a:t>Tehnici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de </a:t>
            </a:r>
            <a:r>
              <a:rPr lang="en-US" sz="2600" b="1" dirty="0" err="1">
                <a:solidFill>
                  <a:srgbClr val="C00000"/>
                </a:solidFill>
              </a:rPr>
              <a:t>monitorizare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a</a:t>
            </a:r>
            <a:r>
              <a:rPr lang="ro-RO" sz="2600" b="1" dirty="0" smtClean="0">
                <a:solidFill>
                  <a:srgbClr val="C00000"/>
                </a:solidFill>
              </a:rPr>
              <a:t> amoniacului și pulberilor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u="sng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 err="1" smtClean="0"/>
              <a:t>Estimare</a:t>
            </a:r>
            <a:r>
              <a:rPr lang="en-US" sz="2000" dirty="0" smtClean="0"/>
              <a:t> </a:t>
            </a:r>
            <a:r>
              <a:rPr lang="ro-RO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 smtClean="0"/>
              <a:t>bilanțului</a:t>
            </a:r>
            <a:r>
              <a:rPr lang="en-US" sz="2000" dirty="0" smtClean="0"/>
              <a:t> </a:t>
            </a:r>
            <a:r>
              <a:rPr lang="en-US" sz="2000" dirty="0" err="1"/>
              <a:t>masic</a:t>
            </a:r>
            <a:r>
              <a:rPr lang="en-US" sz="2000" dirty="0"/>
              <a:t> </a:t>
            </a:r>
            <a:r>
              <a:rPr lang="en-US" sz="2000" dirty="0" err="1"/>
              <a:t>bazat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excreție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smtClean="0"/>
              <a:t>N total </a:t>
            </a:r>
            <a:r>
              <a:rPr lang="ro-RO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amoniacal</a:t>
            </a:r>
            <a:r>
              <a:rPr lang="en-US" sz="2000" dirty="0"/>
              <a:t>) </a:t>
            </a:r>
            <a:r>
              <a:rPr lang="en-US" sz="2000" dirty="0" err="1" smtClean="0"/>
              <a:t>prezent</a:t>
            </a:r>
            <a:r>
              <a:rPr lang="en-US" sz="2000" dirty="0" smtClean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fiecare</a:t>
            </a:r>
            <a:r>
              <a:rPr lang="en-US" sz="2000" dirty="0"/>
              <a:t> </a:t>
            </a:r>
            <a:r>
              <a:rPr lang="en-US" sz="2000" dirty="0" err="1"/>
              <a:t>etapă</a:t>
            </a:r>
            <a:r>
              <a:rPr lang="en-US" sz="2000" dirty="0"/>
              <a:t> de </a:t>
            </a:r>
            <a:r>
              <a:rPr lang="en-US" sz="2000" dirty="0" err="1"/>
              <a:t>gestionare</a:t>
            </a:r>
            <a:r>
              <a:rPr lang="en-US" sz="2000" dirty="0"/>
              <a:t> a </a:t>
            </a:r>
            <a:r>
              <a:rPr lang="en-US" sz="2000" dirty="0" err="1"/>
              <a:t>dejecțiilor</a:t>
            </a:r>
            <a:r>
              <a:rPr lang="en-US" sz="2000" dirty="0"/>
              <a:t> </a:t>
            </a:r>
            <a:r>
              <a:rPr lang="en-US" sz="2000" dirty="0" err="1"/>
              <a:t>animaliere</a:t>
            </a:r>
            <a:r>
              <a:rPr lang="en-US" sz="2000" dirty="0" smtClean="0"/>
              <a:t>.</a:t>
            </a:r>
            <a:endParaRPr lang="ro-RO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o-RO" b="1" dirty="0"/>
              <a:t>p</a:t>
            </a:r>
            <a:r>
              <a:rPr lang="ro-RO" b="1" dirty="0" smtClean="0"/>
              <a:t>e baza </a:t>
            </a:r>
            <a:r>
              <a:rPr lang="en-US" b="1" dirty="0" err="1" smtClean="0"/>
              <a:t>cantității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azot</a:t>
            </a:r>
            <a:r>
              <a:rPr lang="en-US" b="1" dirty="0"/>
              <a:t> </a:t>
            </a:r>
            <a:r>
              <a:rPr lang="en-US" b="1" dirty="0" err="1"/>
              <a:t>excretat</a:t>
            </a:r>
            <a:r>
              <a:rPr lang="en-US" b="1" dirty="0"/>
              <a:t> </a:t>
            </a:r>
            <a:endParaRPr lang="ro-RO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/>
              <a:t>utilizarea</a:t>
            </a:r>
            <a:r>
              <a:rPr lang="en-US" b="1" dirty="0"/>
              <a:t> </a:t>
            </a:r>
            <a:r>
              <a:rPr lang="en-US" b="1" dirty="0" err="1"/>
              <a:t>fluxului</a:t>
            </a:r>
            <a:r>
              <a:rPr lang="en-US" b="1" dirty="0"/>
              <a:t> total de </a:t>
            </a:r>
            <a:r>
              <a:rPr lang="en-US" b="1" dirty="0" err="1"/>
              <a:t>azot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sau</a:t>
            </a:r>
            <a:r>
              <a:rPr lang="en-US" dirty="0"/>
              <a:t> a </a:t>
            </a:r>
            <a:r>
              <a:rPr lang="en-US" dirty="0" err="1"/>
              <a:t>debitului</a:t>
            </a:r>
            <a:r>
              <a:rPr lang="en-US" dirty="0"/>
              <a:t> total de </a:t>
            </a:r>
            <a:r>
              <a:rPr lang="en-US" dirty="0" err="1"/>
              <a:t>azot</a:t>
            </a:r>
            <a:r>
              <a:rPr lang="en-US" dirty="0"/>
              <a:t> </a:t>
            </a:r>
            <a:r>
              <a:rPr lang="en-US" dirty="0" err="1"/>
              <a:t>amoniacal</a:t>
            </a:r>
            <a:r>
              <a:rPr lang="en-US" dirty="0"/>
              <a:t> – TAN)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coeficienților</a:t>
            </a:r>
            <a:r>
              <a:rPr lang="en-US" dirty="0"/>
              <a:t> de </a:t>
            </a:r>
            <a:r>
              <a:rPr lang="en-US" dirty="0" err="1"/>
              <a:t>volatilizare</a:t>
            </a:r>
            <a:r>
              <a:rPr lang="en-US" dirty="0"/>
              <a:t> (CV)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etapă</a:t>
            </a:r>
            <a:r>
              <a:rPr lang="en-US" dirty="0"/>
              <a:t> de </a:t>
            </a:r>
            <a:r>
              <a:rPr lang="en-US" dirty="0" err="1"/>
              <a:t>gestionare</a:t>
            </a:r>
            <a:r>
              <a:rPr lang="en-US" dirty="0"/>
              <a:t> a </a:t>
            </a:r>
            <a:r>
              <a:rPr lang="en-US" dirty="0" err="1"/>
              <a:t>dejecțiilor</a:t>
            </a:r>
            <a:r>
              <a:rPr lang="en-US" dirty="0"/>
              <a:t> </a:t>
            </a:r>
            <a:r>
              <a:rPr lang="en-US" dirty="0" err="1"/>
              <a:t>animaliere</a:t>
            </a:r>
            <a:r>
              <a:rPr lang="en-US" dirty="0"/>
              <a:t> (</a:t>
            </a:r>
            <a:r>
              <a:rPr lang="en-US" dirty="0" err="1"/>
              <a:t>adăpost</a:t>
            </a:r>
            <a:r>
              <a:rPr lang="en-US" dirty="0"/>
              <a:t>, </a:t>
            </a:r>
            <a:r>
              <a:rPr lang="en-US" dirty="0" err="1"/>
              <a:t>depozit</a:t>
            </a:r>
            <a:r>
              <a:rPr lang="en-US" dirty="0"/>
              <a:t>, </a:t>
            </a:r>
            <a:r>
              <a:rPr lang="en-US" dirty="0" err="1"/>
              <a:t>împrăștiere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sol</a:t>
            </a:r>
            <a:r>
              <a:rPr lang="en-US" dirty="0" smtClean="0"/>
              <a:t>).</a:t>
            </a:r>
            <a:endParaRPr lang="ro-RO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0574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6690" y="1299882"/>
            <a:ext cx="4887310" cy="4780878"/>
          </a:xfrm>
        </p:spPr>
        <p:txBody>
          <a:bodyPr>
            <a:normAutofit fontScale="92500" lnSpcReduction="10000"/>
          </a:bodyPr>
          <a:lstStyle/>
          <a:p>
            <a:pPr marL="205740" lvl="1" indent="0">
              <a:buNone/>
            </a:pPr>
            <a:r>
              <a:rPr lang="en-US" sz="3000" dirty="0" err="1"/>
              <a:t>E</a:t>
            </a:r>
            <a:r>
              <a:rPr lang="en-US" sz="3000" baseline="-25000" dirty="0" err="1"/>
              <a:t>adăpost</a:t>
            </a:r>
            <a:r>
              <a:rPr lang="en-US" sz="3000" dirty="0"/>
              <a:t> = </a:t>
            </a:r>
            <a:r>
              <a:rPr lang="en-US" sz="3000" dirty="0" err="1"/>
              <a:t>N</a:t>
            </a:r>
            <a:r>
              <a:rPr lang="en-US" sz="3000" baseline="-25000" dirty="0" err="1"/>
              <a:t>excretat</a:t>
            </a:r>
            <a:r>
              <a:rPr lang="en-US" sz="3000" baseline="-25000" dirty="0"/>
              <a:t> </a:t>
            </a:r>
            <a:r>
              <a:rPr lang="ro-RO" sz="3000" dirty="0"/>
              <a:t>*</a:t>
            </a:r>
            <a:r>
              <a:rPr lang="en-US" sz="3000" dirty="0"/>
              <a:t> </a:t>
            </a:r>
            <a:r>
              <a:rPr lang="en-US" sz="3000" dirty="0" err="1"/>
              <a:t>VC</a:t>
            </a:r>
            <a:r>
              <a:rPr lang="en-US" sz="3000" baseline="-25000" dirty="0" err="1"/>
              <a:t>adăpost</a:t>
            </a:r>
            <a:r>
              <a:rPr lang="en-US" sz="3000" baseline="-25000" dirty="0"/>
              <a:t> </a:t>
            </a:r>
            <a:r>
              <a:rPr lang="en-US" sz="3000" dirty="0"/>
              <a:t> </a:t>
            </a:r>
          </a:p>
          <a:p>
            <a:pPr marL="205740" lvl="1" indent="0">
              <a:buNone/>
            </a:pPr>
            <a:r>
              <a:rPr lang="en-US" sz="3000" dirty="0" err="1"/>
              <a:t>E</a:t>
            </a:r>
            <a:r>
              <a:rPr lang="en-US" sz="3000" baseline="-25000" dirty="0" err="1"/>
              <a:t>depozit</a:t>
            </a:r>
            <a:r>
              <a:rPr lang="en-US" sz="3000" dirty="0"/>
              <a:t> = </a:t>
            </a:r>
            <a:r>
              <a:rPr lang="en-US" sz="3000" dirty="0" err="1"/>
              <a:t>N</a:t>
            </a:r>
            <a:r>
              <a:rPr lang="en-US" sz="3000" baseline="-25000" dirty="0" err="1"/>
              <a:t>depozit</a:t>
            </a:r>
            <a:r>
              <a:rPr lang="en-US" sz="3000" dirty="0"/>
              <a:t> · </a:t>
            </a:r>
            <a:r>
              <a:rPr lang="en-US" sz="3000" dirty="0" err="1"/>
              <a:t>VC</a:t>
            </a:r>
            <a:r>
              <a:rPr lang="en-US" sz="3000" baseline="-25000" dirty="0" err="1"/>
              <a:t>depozit</a:t>
            </a:r>
            <a:r>
              <a:rPr lang="en-US" sz="3000" baseline="-25000" dirty="0"/>
              <a:t> </a:t>
            </a:r>
            <a:r>
              <a:rPr lang="en-US" sz="3000" dirty="0"/>
              <a:t> </a:t>
            </a:r>
          </a:p>
          <a:p>
            <a:pPr marL="205740" lvl="1" indent="0">
              <a:buNone/>
            </a:pPr>
            <a:r>
              <a:rPr lang="en-US" sz="3000" dirty="0" err="1"/>
              <a:t>E</a:t>
            </a:r>
            <a:r>
              <a:rPr lang="en-US" sz="3000" baseline="-25000" dirty="0" err="1"/>
              <a:t>împrăștiere</a:t>
            </a:r>
            <a:r>
              <a:rPr lang="en-US" sz="3000" dirty="0"/>
              <a:t> = </a:t>
            </a:r>
            <a:r>
              <a:rPr lang="en-US" sz="3000" dirty="0" err="1" smtClean="0"/>
              <a:t>N</a:t>
            </a:r>
            <a:r>
              <a:rPr lang="en-US" sz="3000" baseline="-25000" dirty="0" err="1" smtClean="0"/>
              <a:t>împr</a:t>
            </a:r>
            <a:r>
              <a:rPr lang="en-US" sz="3000" dirty="0" smtClean="0"/>
              <a:t> </a:t>
            </a:r>
            <a:r>
              <a:rPr lang="en-US" sz="3000" dirty="0"/>
              <a:t>· </a:t>
            </a:r>
            <a:r>
              <a:rPr lang="en-US" sz="3000" dirty="0" err="1" smtClean="0"/>
              <a:t>VC</a:t>
            </a:r>
            <a:r>
              <a:rPr lang="en-US" sz="3000" baseline="-25000" dirty="0" err="1" smtClean="0"/>
              <a:t>împr</a:t>
            </a:r>
            <a:r>
              <a:rPr lang="en-US" sz="2600" dirty="0" smtClean="0"/>
              <a:t> </a:t>
            </a:r>
            <a:endParaRPr lang="ro-RO" sz="2600" dirty="0" smtClean="0"/>
          </a:p>
          <a:p>
            <a:pPr marL="205740" lvl="1" indent="0">
              <a:buNone/>
            </a:pPr>
            <a:endParaRPr lang="ro-RO" dirty="0"/>
          </a:p>
          <a:p>
            <a:pPr marL="205740" lvl="1" indent="0">
              <a:buNone/>
            </a:pPr>
            <a:endParaRPr lang="ro-RO" dirty="0" smtClean="0"/>
          </a:p>
          <a:p>
            <a:pPr marL="205740" lvl="1" indent="0">
              <a:buNone/>
            </a:pPr>
            <a:r>
              <a:rPr lang="ro-RO" sz="2200" dirty="0" smtClean="0"/>
              <a:t>E</a:t>
            </a:r>
            <a:r>
              <a:rPr lang="ro-RO" sz="2200" dirty="0"/>
              <a:t>= </a:t>
            </a:r>
            <a:r>
              <a:rPr lang="ro-RO" sz="2200" dirty="0" smtClean="0"/>
              <a:t>emisia </a:t>
            </a:r>
            <a:r>
              <a:rPr lang="ro-RO" sz="2200" dirty="0"/>
              <a:t>anuală de </a:t>
            </a:r>
            <a:r>
              <a:rPr lang="ro-RO" sz="2200" dirty="0" smtClean="0"/>
              <a:t>NH3</a:t>
            </a:r>
          </a:p>
          <a:p>
            <a:pPr marL="205740" lvl="1" indent="0">
              <a:buNone/>
            </a:pPr>
            <a:r>
              <a:rPr lang="ro-RO" sz="2200" dirty="0" smtClean="0"/>
              <a:t>N= cantitatea totală anuală de azot sau </a:t>
            </a:r>
            <a:r>
              <a:rPr lang="ro-RO" sz="2200" dirty="0"/>
              <a:t>TAN </a:t>
            </a:r>
            <a:r>
              <a:rPr lang="ro-RO" sz="2200" dirty="0" smtClean="0"/>
              <a:t>excretat (</a:t>
            </a:r>
            <a:r>
              <a:rPr lang="pt-BR" sz="2200" dirty="0" smtClean="0"/>
              <a:t>kg </a:t>
            </a:r>
            <a:r>
              <a:rPr lang="pt-BR" sz="2200" dirty="0"/>
              <a:t>de </a:t>
            </a:r>
            <a:r>
              <a:rPr lang="pt-BR" sz="2200" dirty="0" smtClean="0"/>
              <a:t>N/spațiu </a:t>
            </a:r>
            <a:r>
              <a:rPr lang="pt-BR" sz="2200" dirty="0"/>
              <a:t>pentru </a:t>
            </a:r>
            <a:r>
              <a:rPr lang="pt-BR" sz="2200" dirty="0" smtClean="0"/>
              <a:t>animal/an</a:t>
            </a:r>
            <a:r>
              <a:rPr lang="ro-RO" sz="2200" dirty="0" smtClean="0"/>
              <a:t>)</a:t>
            </a:r>
          </a:p>
          <a:p>
            <a:pPr marL="205740" lvl="1" indent="0">
              <a:buNone/>
            </a:pPr>
            <a:r>
              <a:rPr lang="ro-RO" b="1" dirty="0" smtClean="0">
                <a:solidFill>
                  <a:srgbClr val="C00000"/>
                </a:solidFill>
              </a:rPr>
              <a:t>CV= este coeficientul de volatilizare </a:t>
            </a:r>
            <a:r>
              <a:rPr lang="ro-RO" dirty="0" smtClean="0">
                <a:solidFill>
                  <a:srgbClr val="C00000"/>
                </a:solidFill>
              </a:rPr>
              <a:t>- rezultă </a:t>
            </a:r>
            <a:r>
              <a:rPr lang="ro-RO" dirty="0">
                <a:solidFill>
                  <a:srgbClr val="C00000"/>
                </a:solidFill>
              </a:rPr>
              <a:t>din măsurătorile concepute și </a:t>
            </a:r>
            <a:r>
              <a:rPr lang="ro-RO" dirty="0" smtClean="0">
                <a:solidFill>
                  <a:srgbClr val="C00000"/>
                </a:solidFill>
              </a:rPr>
              <a:t>efectuate </a:t>
            </a:r>
            <a:r>
              <a:rPr lang="ro-RO" dirty="0">
                <a:solidFill>
                  <a:srgbClr val="C00000"/>
                </a:solidFill>
              </a:rPr>
              <a:t>conform unui protocol național sau internațional (de exemplu protocolul VERA)</a:t>
            </a:r>
            <a:r>
              <a:rPr lang="ro-RO" dirty="0"/>
              <a:t> </a:t>
            </a:r>
            <a:r>
              <a:rPr lang="ro-RO" dirty="0">
                <a:hlinkClick r:id="rId2"/>
              </a:rPr>
              <a:t>http://www.vera-verification.eu/technology-manufacturers/test-protocols</a:t>
            </a:r>
            <a:r>
              <a:rPr lang="ro-RO" dirty="0" smtClean="0">
                <a:hlinkClick r:id="rId2"/>
              </a:rPr>
              <a:t>/</a:t>
            </a:r>
            <a:r>
              <a:rPr lang="ro-RO" dirty="0" smtClean="0"/>
              <a:t> </a:t>
            </a:r>
            <a:endParaRPr lang="ro-RO" dirty="0"/>
          </a:p>
          <a:p>
            <a:pPr marL="205740" lvl="1" indent="0">
              <a:buNone/>
            </a:pPr>
            <a:r>
              <a:rPr lang="ro-RO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5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9" y="251723"/>
            <a:ext cx="8390965" cy="852441"/>
          </a:xfrm>
        </p:spPr>
        <p:txBody>
          <a:bodyPr>
            <a:normAutofit/>
          </a:bodyPr>
          <a:lstStyle/>
          <a:p>
            <a:r>
              <a:rPr lang="ro-RO" b="1" dirty="0" smtClean="0"/>
              <a:t>Tehnici de monitorizare cap. 4.9 Concluzii BAT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774" y="1104165"/>
            <a:ext cx="3684518" cy="5651092"/>
          </a:xfrm>
        </p:spPr>
        <p:txBody>
          <a:bodyPr>
            <a:normAutofit fontScale="92500" lnSpcReduction="10000"/>
          </a:bodyPr>
          <a:lstStyle/>
          <a:p>
            <a:pPr marL="34290" indent="0">
              <a:buNone/>
            </a:pPr>
            <a:r>
              <a:rPr lang="en-US" sz="2600" b="1" dirty="0" err="1" smtClean="0">
                <a:solidFill>
                  <a:srgbClr val="C00000"/>
                </a:solidFill>
              </a:rPr>
              <a:t>Tehnici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de </a:t>
            </a:r>
            <a:r>
              <a:rPr lang="en-US" sz="2600" b="1" dirty="0" err="1">
                <a:solidFill>
                  <a:srgbClr val="C00000"/>
                </a:solidFill>
              </a:rPr>
              <a:t>monitorizare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a</a:t>
            </a:r>
            <a:r>
              <a:rPr lang="ro-RO" sz="2600" b="1" dirty="0" smtClean="0">
                <a:solidFill>
                  <a:srgbClr val="C00000"/>
                </a:solidFill>
              </a:rPr>
              <a:t> amoniacului și pulberilor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b="1" u="sng" dirty="0" err="1"/>
              <a:t>Calculare</a:t>
            </a:r>
            <a:r>
              <a:rPr lang="en-US" sz="2600" b="1" u="sng" dirty="0"/>
              <a:t> </a:t>
            </a:r>
            <a:r>
              <a:rPr lang="en-US" sz="2600" b="1" u="sng" dirty="0" err="1"/>
              <a:t>prin</a:t>
            </a:r>
            <a:r>
              <a:rPr lang="en-US" sz="2600" b="1" u="sng" dirty="0"/>
              <a:t> </a:t>
            </a:r>
            <a:r>
              <a:rPr lang="en-US" sz="2600" b="1" u="sng" dirty="0" err="1" smtClean="0"/>
              <a:t>măsurarea</a:t>
            </a:r>
            <a:r>
              <a:rPr lang="en-US" sz="2600" b="1" u="sng" dirty="0" smtClean="0"/>
              <a:t>:</a:t>
            </a:r>
            <a:endParaRPr lang="en-US" sz="2000" b="1" u="sng" dirty="0" smtClean="0"/>
          </a:p>
          <a:p>
            <a:pPr lvl="2"/>
            <a:r>
              <a:rPr lang="en-US" sz="2200" b="1" dirty="0" err="1" smtClean="0"/>
              <a:t>concentrației</a:t>
            </a:r>
            <a:r>
              <a:rPr lang="en-US" sz="2200" b="1" dirty="0" smtClean="0"/>
              <a:t> </a:t>
            </a:r>
            <a:r>
              <a:rPr lang="en-US" sz="2200" b="1" dirty="0"/>
              <a:t>de </a:t>
            </a:r>
            <a:r>
              <a:rPr lang="en-US" sz="2200" b="1" dirty="0" err="1"/>
              <a:t>amoniac</a:t>
            </a:r>
            <a:r>
              <a:rPr lang="en-US" sz="2200" b="1" dirty="0"/>
              <a:t> </a:t>
            </a:r>
            <a:r>
              <a:rPr lang="en-US" sz="2200" dirty="0" err="1"/>
              <a:t>și</a:t>
            </a:r>
            <a:r>
              <a:rPr lang="en-US" sz="2200" dirty="0"/>
              <a:t> </a:t>
            </a:r>
            <a:r>
              <a:rPr lang="en-US" sz="2200" dirty="0" smtClean="0"/>
              <a:t>a</a:t>
            </a:r>
          </a:p>
          <a:p>
            <a:pPr lvl="2"/>
            <a:r>
              <a:rPr lang="en-US" sz="2200" b="1" dirty="0" err="1" smtClean="0"/>
              <a:t>ratei</a:t>
            </a:r>
            <a:r>
              <a:rPr lang="en-US" sz="2200" b="1" dirty="0" smtClean="0"/>
              <a:t> </a:t>
            </a:r>
            <a:r>
              <a:rPr lang="en-US" sz="2200" b="1" dirty="0"/>
              <a:t>de </a:t>
            </a:r>
            <a:r>
              <a:rPr lang="en-US" sz="2200" b="1" dirty="0" err="1"/>
              <a:t>ventilație</a:t>
            </a:r>
            <a:r>
              <a:rPr lang="en-US" sz="2200" b="1" dirty="0"/>
              <a:t> </a:t>
            </a:r>
            <a:r>
              <a:rPr lang="en-US" sz="2200" dirty="0" err="1"/>
              <a:t>prin</a:t>
            </a:r>
            <a:r>
              <a:rPr lang="en-US" sz="2200" dirty="0"/>
              <a:t> </a:t>
            </a:r>
            <a:r>
              <a:rPr lang="en-US" sz="2200" dirty="0" err="1"/>
              <a:t>utilizarea</a:t>
            </a:r>
            <a:r>
              <a:rPr lang="en-US" sz="2200" dirty="0"/>
              <a:t> </a:t>
            </a:r>
            <a:r>
              <a:rPr lang="en-US" sz="2200" dirty="0" err="1"/>
              <a:t>metodelor</a:t>
            </a:r>
            <a:r>
              <a:rPr lang="en-US" sz="2200" dirty="0"/>
              <a:t> </a:t>
            </a:r>
            <a:r>
              <a:rPr lang="en-US" sz="2200" dirty="0" smtClean="0"/>
              <a:t>standard</a:t>
            </a:r>
            <a:endParaRPr lang="en-US" sz="2200" dirty="0"/>
          </a:p>
          <a:p>
            <a:pPr marL="20574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6690" y="968189"/>
            <a:ext cx="4477407" cy="5112572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ro-RO" b="1" dirty="0">
                <a:solidFill>
                  <a:srgbClr val="C00000"/>
                </a:solidFill>
              </a:rPr>
              <a:t>P</a:t>
            </a:r>
            <a:r>
              <a:rPr lang="ro-RO" b="1" dirty="0" smtClean="0">
                <a:solidFill>
                  <a:srgbClr val="C00000"/>
                </a:solidFill>
              </a:rPr>
              <a:t>relevate cel puțin timp </a:t>
            </a:r>
            <a:r>
              <a:rPr lang="ro-RO" b="1" dirty="0">
                <a:solidFill>
                  <a:srgbClr val="C00000"/>
                </a:solidFill>
              </a:rPr>
              <a:t>de șase </a:t>
            </a:r>
            <a:r>
              <a:rPr lang="ro-RO" b="1" dirty="0" smtClean="0">
                <a:solidFill>
                  <a:srgbClr val="C00000"/>
                </a:solidFill>
              </a:rPr>
              <a:t>zile</a:t>
            </a:r>
            <a:r>
              <a:rPr lang="ro-RO" b="1" dirty="0"/>
              <a:t> </a:t>
            </a:r>
            <a:r>
              <a:rPr lang="ro-RO" dirty="0" smtClean="0"/>
              <a:t>intr-un an/ </a:t>
            </a:r>
            <a:r>
              <a:rPr lang="pt-BR" dirty="0" smtClean="0"/>
              <a:t>perioade </a:t>
            </a:r>
            <a:r>
              <a:rPr lang="pt-BR" dirty="0"/>
              <a:t>de prelevare </a:t>
            </a:r>
            <a:r>
              <a:rPr lang="pt-BR" dirty="0" smtClean="0"/>
              <a:t>cu </a:t>
            </a:r>
            <a:r>
              <a:rPr lang="pt-BR" dirty="0"/>
              <a:t>o durată de 24 de </a:t>
            </a:r>
            <a:r>
              <a:rPr lang="pt-BR" dirty="0" smtClean="0"/>
              <a:t>ore</a:t>
            </a:r>
            <a:r>
              <a:rPr lang="ro-RO" dirty="0" smtClean="0"/>
              <a:t>, la </a:t>
            </a:r>
            <a:r>
              <a:rPr lang="ro-RO" dirty="0"/>
              <a:t>supapele de admisie/evacuare a aerului.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dirty="0" smtClean="0"/>
              <a:t>Zilele sunt </a:t>
            </a:r>
            <a:r>
              <a:rPr lang="ro-RO" dirty="0"/>
              <a:t>repartizate </a:t>
            </a:r>
            <a:r>
              <a:rPr lang="ro-RO" dirty="0" smtClean="0"/>
              <a:t>:</a:t>
            </a:r>
          </a:p>
          <a:p>
            <a:pPr marL="205740" lvl="1" indent="0">
              <a:buNone/>
            </a:pPr>
            <a:r>
              <a:rPr lang="en-US" dirty="0" err="1"/>
              <a:t>ciclul</a:t>
            </a:r>
            <a:r>
              <a:rPr lang="en-US" dirty="0"/>
              <a:t> de </a:t>
            </a:r>
            <a:r>
              <a:rPr lang="en-US" dirty="0" err="1"/>
              <a:t>creștere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împărțit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perioade</a:t>
            </a:r>
            <a:r>
              <a:rPr lang="en-US" dirty="0"/>
              <a:t> cu o </a:t>
            </a:r>
            <a:r>
              <a:rPr lang="en-US" dirty="0" err="1"/>
              <a:t>lungime</a:t>
            </a:r>
            <a:r>
              <a:rPr lang="en-US" dirty="0"/>
              <a:t> </a:t>
            </a:r>
            <a:r>
              <a:rPr lang="en-US" dirty="0" err="1"/>
              <a:t>egală</a:t>
            </a:r>
            <a:r>
              <a:rPr lang="en-US" dirty="0"/>
              <a:t> (</a:t>
            </a:r>
            <a:r>
              <a:rPr lang="en-US" dirty="0" err="1"/>
              <a:t>același</a:t>
            </a:r>
            <a:r>
              <a:rPr lang="en-US" dirty="0"/>
              <a:t> </a:t>
            </a:r>
            <a:r>
              <a:rPr lang="en-US" dirty="0" err="1"/>
              <a:t>număr</a:t>
            </a:r>
            <a:r>
              <a:rPr lang="en-US" dirty="0"/>
              <a:t> de </a:t>
            </a:r>
            <a:r>
              <a:rPr lang="en-US" dirty="0" err="1"/>
              <a:t>zile</a:t>
            </a:r>
            <a:r>
              <a:rPr lang="en-US" dirty="0"/>
              <a:t>). </a:t>
            </a:r>
            <a:endParaRPr lang="ro-RO" dirty="0"/>
          </a:p>
          <a:p>
            <a:pPr lvl="1">
              <a:buFontTx/>
              <a:buChar char="-"/>
            </a:pPr>
            <a:r>
              <a:rPr lang="en-US" dirty="0" err="1"/>
              <a:t>În</a:t>
            </a:r>
            <a:r>
              <a:rPr lang="en-US" dirty="0"/>
              <a:t> prima </a:t>
            </a:r>
            <a:r>
              <a:rPr lang="en-US" dirty="0" err="1"/>
              <a:t>perioadă</a:t>
            </a:r>
            <a:r>
              <a:rPr lang="en-US" dirty="0"/>
              <a:t> se </a:t>
            </a:r>
            <a:r>
              <a:rPr lang="en-US" dirty="0" err="1"/>
              <a:t>efectuează</a:t>
            </a:r>
            <a:r>
              <a:rPr lang="en-US" dirty="0"/>
              <a:t> o </a:t>
            </a:r>
            <a:r>
              <a:rPr lang="en-US" dirty="0" err="1"/>
              <a:t>măsurătoare</a:t>
            </a:r>
            <a:r>
              <a:rPr lang="en-US" dirty="0"/>
              <a:t>, </a:t>
            </a:r>
            <a:endParaRPr lang="ro-RO" dirty="0"/>
          </a:p>
          <a:p>
            <a:pPr lvl="1">
              <a:buFontTx/>
              <a:buChar char="-"/>
            </a:pPr>
            <a:r>
              <a:rPr lang="en-US" dirty="0" err="1"/>
              <a:t>în</a:t>
            </a:r>
            <a:r>
              <a:rPr lang="en-US" dirty="0"/>
              <a:t> a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perioadă</a:t>
            </a:r>
            <a:r>
              <a:rPr lang="en-US" dirty="0"/>
              <a:t> se </a:t>
            </a:r>
            <a:r>
              <a:rPr lang="en-US" dirty="0" err="1"/>
              <a:t>efectuează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,</a:t>
            </a:r>
            <a:endParaRPr lang="ro-RO" dirty="0"/>
          </a:p>
          <a:p>
            <a:pPr lvl="1">
              <a:buFontTx/>
              <a:buChar char="-"/>
            </a:pPr>
            <a:r>
              <a:rPr lang="en-US" dirty="0" err="1"/>
              <a:t>în</a:t>
            </a:r>
            <a:r>
              <a:rPr lang="en-US" dirty="0"/>
              <a:t> a </a:t>
            </a:r>
            <a:r>
              <a:rPr lang="en-US" dirty="0" err="1"/>
              <a:t>treia</a:t>
            </a:r>
            <a:r>
              <a:rPr lang="en-US" dirty="0"/>
              <a:t> </a:t>
            </a:r>
            <a:r>
              <a:rPr lang="en-US" dirty="0" err="1"/>
              <a:t>perioadă</a:t>
            </a:r>
            <a:r>
              <a:rPr lang="en-US" dirty="0"/>
              <a:t> se </a:t>
            </a:r>
            <a:r>
              <a:rPr lang="en-US" dirty="0" err="1"/>
              <a:t>efectuează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măsurători</a:t>
            </a:r>
            <a:r>
              <a:rPr lang="en-US" dirty="0"/>
              <a:t>. Media </a:t>
            </a:r>
            <a:r>
              <a:rPr lang="en-US" dirty="0" err="1"/>
              <a:t>zilnică</a:t>
            </a:r>
            <a:r>
              <a:rPr lang="en-US" dirty="0"/>
              <a:t> se </a:t>
            </a:r>
            <a:r>
              <a:rPr lang="en-US" dirty="0" err="1"/>
              <a:t>calculează</a:t>
            </a:r>
            <a:r>
              <a:rPr lang="en-US" dirty="0"/>
              <a:t> ca media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perioade</a:t>
            </a:r>
            <a:r>
              <a:rPr lang="en-US" dirty="0"/>
              <a:t>.</a:t>
            </a:r>
          </a:p>
          <a:p>
            <a:pPr marL="205740" lvl="1" indent="0">
              <a:buNone/>
            </a:pPr>
            <a:endParaRPr lang="ro-RO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Rata de </a:t>
            </a:r>
            <a:r>
              <a:rPr lang="en-US" b="1" dirty="0" err="1" smtClean="0">
                <a:solidFill>
                  <a:srgbClr val="C00000"/>
                </a:solidFill>
              </a:rPr>
              <a:t>ventilație</a:t>
            </a:r>
            <a:r>
              <a:rPr lang="ro-RO" dirty="0"/>
              <a:t> </a:t>
            </a:r>
            <a:r>
              <a:rPr lang="ro-RO" dirty="0" smtClean="0"/>
              <a:t>pentru </a:t>
            </a:r>
            <a:r>
              <a:rPr lang="en-US" dirty="0" err="1" smtClean="0"/>
              <a:t>determinarea</a:t>
            </a:r>
            <a:r>
              <a:rPr lang="en-US" dirty="0" smtClean="0"/>
              <a:t> </a:t>
            </a:r>
            <a:r>
              <a:rPr lang="en-US" dirty="0" err="1"/>
              <a:t>debitului</a:t>
            </a:r>
            <a:r>
              <a:rPr lang="en-US" dirty="0"/>
              <a:t> </a:t>
            </a:r>
            <a:r>
              <a:rPr lang="en-US" dirty="0" err="1"/>
              <a:t>masic</a:t>
            </a:r>
            <a:r>
              <a:rPr lang="en-US" dirty="0"/>
              <a:t> al </a:t>
            </a:r>
            <a:r>
              <a:rPr lang="en-US" dirty="0" err="1"/>
              <a:t>emisiei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determinată</a:t>
            </a:r>
            <a:r>
              <a:rPr lang="en-US" dirty="0"/>
              <a:t> fie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 smtClean="0"/>
              <a:t>masurare</a:t>
            </a:r>
            <a:r>
              <a:rPr lang="en-US" dirty="0" smtClean="0"/>
              <a:t> </a:t>
            </a:r>
            <a:r>
              <a:rPr lang="ro-RO" dirty="0" smtClean="0"/>
              <a:t>(</a:t>
            </a:r>
            <a:r>
              <a:rPr lang="en-US" dirty="0" smtClean="0"/>
              <a:t>cu </a:t>
            </a:r>
            <a:r>
              <a:rPr lang="en-US" dirty="0" err="1" smtClean="0"/>
              <a:t>ajutorul</a:t>
            </a:r>
            <a:r>
              <a:rPr lang="en-US" dirty="0" smtClean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 smtClean="0"/>
              <a:t>anemometru</a:t>
            </a:r>
            <a:r>
              <a:rPr lang="ro-RO" dirty="0" smtClean="0"/>
              <a:t> etc)</a:t>
            </a:r>
            <a:r>
              <a:rPr lang="en-US" dirty="0" smtClean="0"/>
              <a:t>, fie din </a:t>
            </a:r>
            <a:r>
              <a:rPr lang="en-US" dirty="0" err="1" smtClean="0"/>
              <a:t>evidente</a:t>
            </a:r>
            <a:endParaRPr lang="ro-RO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ro-RO" dirty="0" smtClean="0"/>
              <a:t>Concentrația NH3 *Rata </a:t>
            </a:r>
            <a:r>
              <a:rPr lang="en-US" dirty="0" err="1" smtClean="0"/>
              <a:t>ventilatie</a:t>
            </a:r>
            <a:r>
              <a:rPr lang="en-US" dirty="0" smtClean="0"/>
              <a:t> =</a:t>
            </a:r>
            <a:r>
              <a:rPr lang="ro-RO" dirty="0" smtClean="0"/>
              <a:t>emisiile </a:t>
            </a:r>
            <a:r>
              <a:rPr lang="ro-RO" dirty="0"/>
              <a:t>zilnice de amoniac (sau pulberi</a:t>
            </a:r>
            <a:r>
              <a:rPr lang="ro-RO" dirty="0" smtClean="0"/>
              <a:t>)           </a:t>
            </a:r>
            <a:r>
              <a:rPr lang="en-US" dirty="0" smtClean="0"/>
              <a:t>    </a:t>
            </a:r>
            <a:r>
              <a:rPr lang="ro-RO" dirty="0" smtClean="0"/>
              <a:t>emisiile anuale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40" y="3856872"/>
            <a:ext cx="2965185" cy="222388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520824" y="5407614"/>
            <a:ext cx="411671" cy="359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61" y="149309"/>
            <a:ext cx="8517692" cy="890597"/>
          </a:xfrm>
        </p:spPr>
        <p:txBody>
          <a:bodyPr>
            <a:normAutofit/>
          </a:bodyPr>
          <a:lstStyle/>
          <a:p>
            <a:r>
              <a:rPr lang="ro-RO" b="1" dirty="0" smtClean="0"/>
              <a:t>Tehnici de monitorizare cap. 4.9 Concluzii BAT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61" y="1608083"/>
            <a:ext cx="3566160" cy="402336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600" b="1" dirty="0" err="1" smtClean="0">
                <a:solidFill>
                  <a:srgbClr val="C00000"/>
                </a:solidFill>
              </a:rPr>
              <a:t>Tehnici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>
                <a:solidFill>
                  <a:srgbClr val="C00000"/>
                </a:solidFill>
              </a:rPr>
              <a:t>de </a:t>
            </a:r>
            <a:r>
              <a:rPr lang="en-US" sz="2600" b="1" dirty="0" err="1">
                <a:solidFill>
                  <a:srgbClr val="C00000"/>
                </a:solidFill>
              </a:rPr>
              <a:t>monitorizare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solidFill>
                  <a:srgbClr val="C00000"/>
                </a:solidFill>
              </a:rPr>
              <a:t>a</a:t>
            </a:r>
            <a:r>
              <a:rPr lang="ro-RO" sz="2600" b="1" dirty="0" smtClean="0">
                <a:solidFill>
                  <a:srgbClr val="C00000"/>
                </a:solidFill>
              </a:rPr>
              <a:t> amoniacului și pulberilor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err="1"/>
              <a:t>Estimarea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factorilor</a:t>
            </a:r>
            <a:r>
              <a:rPr lang="en-US" sz="2000" dirty="0"/>
              <a:t> de </a:t>
            </a:r>
            <a:r>
              <a:rPr lang="en-US" sz="2000" dirty="0" err="1"/>
              <a:t>emisie</a:t>
            </a:r>
            <a:r>
              <a:rPr lang="en-US" sz="20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o-RO" sz="2000" b="1" dirty="0" smtClean="0"/>
              <a:t>EMISIA = MAA*FE </a:t>
            </a:r>
            <a:r>
              <a:rPr lang="ro-RO" sz="2000" b="1" baseline="-25000" dirty="0"/>
              <a:t>animal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o-RO" sz="2000" dirty="0" smtClean="0"/>
              <a:t>FE =Kg/AAP*an</a:t>
            </a:r>
            <a:r>
              <a:rPr lang="ro-RO" sz="2000" baseline="30000" dirty="0" smtClean="0"/>
              <a:t>-1</a:t>
            </a:r>
            <a:endParaRPr lang="en-US" sz="2000" baseline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422" y="1039907"/>
            <a:ext cx="4783676" cy="504085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factorilor</a:t>
            </a:r>
            <a:r>
              <a:rPr lang="en-US" dirty="0"/>
              <a:t> de </a:t>
            </a:r>
            <a:r>
              <a:rPr lang="en-US" dirty="0" err="1"/>
              <a:t>emisie</a:t>
            </a:r>
            <a:r>
              <a:rPr lang="en-US" dirty="0"/>
              <a:t> </a:t>
            </a:r>
            <a:r>
              <a:rPr lang="en-US" dirty="0" err="1"/>
              <a:t>rezultați</a:t>
            </a:r>
            <a:r>
              <a:rPr lang="en-US" dirty="0"/>
              <a:t> din </a:t>
            </a:r>
            <a:r>
              <a:rPr lang="en-US" dirty="0" err="1"/>
              <a:t>măsurătorile</a:t>
            </a:r>
            <a:r>
              <a:rPr lang="en-US" dirty="0"/>
              <a:t> </a:t>
            </a:r>
            <a:r>
              <a:rPr lang="en-US" dirty="0" err="1"/>
              <a:t>concepute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efectuate</a:t>
            </a:r>
            <a:r>
              <a:rPr lang="en-US" dirty="0"/>
              <a:t> conform </a:t>
            </a:r>
            <a:r>
              <a:rPr lang="en-US" dirty="0" err="1"/>
              <a:t>unui</a:t>
            </a:r>
            <a:r>
              <a:rPr lang="en-US" dirty="0"/>
              <a:t> protocol </a:t>
            </a:r>
            <a:r>
              <a:rPr lang="en-US" dirty="0" err="1"/>
              <a:t>național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internațional</a:t>
            </a:r>
            <a:r>
              <a:rPr lang="en-US" dirty="0"/>
              <a:t> (de </a:t>
            </a:r>
            <a:r>
              <a:rPr lang="en-US" dirty="0" err="1"/>
              <a:t>exemplu</a:t>
            </a:r>
            <a:r>
              <a:rPr lang="en-US" dirty="0"/>
              <a:t> </a:t>
            </a:r>
            <a:r>
              <a:rPr lang="en-US" dirty="0" err="1"/>
              <a:t>protocolul</a:t>
            </a:r>
            <a:r>
              <a:rPr lang="en-US" dirty="0"/>
              <a:t> VERA)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fermă</a:t>
            </a:r>
            <a:r>
              <a:rPr lang="en-US" dirty="0"/>
              <a:t> cu </a:t>
            </a:r>
            <a:r>
              <a:rPr lang="en-US" dirty="0" err="1"/>
              <a:t>același</a:t>
            </a:r>
            <a:r>
              <a:rPr lang="en-US" dirty="0"/>
              <a:t> tip de </a:t>
            </a:r>
            <a:r>
              <a:rPr lang="en-US" dirty="0" err="1"/>
              <a:t>tehnică</a:t>
            </a:r>
            <a:r>
              <a:rPr lang="en-US" dirty="0"/>
              <a:t> (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de </a:t>
            </a:r>
            <a:r>
              <a:rPr lang="en-US" dirty="0" err="1"/>
              <a:t>adăpostire</a:t>
            </a:r>
            <a:r>
              <a:rPr lang="en-US" dirty="0"/>
              <a:t>, </a:t>
            </a:r>
            <a:r>
              <a:rPr lang="en-US" dirty="0" err="1"/>
              <a:t>depozitarea</a:t>
            </a:r>
            <a:r>
              <a:rPr lang="en-US" dirty="0"/>
              <a:t> </a:t>
            </a:r>
            <a:r>
              <a:rPr lang="en-US" dirty="0" err="1"/>
              <a:t>dejecțiilor</a:t>
            </a:r>
            <a:r>
              <a:rPr lang="en-US" dirty="0"/>
              <a:t> </a:t>
            </a:r>
            <a:r>
              <a:rPr lang="en-US" dirty="0" err="1"/>
              <a:t>animaliere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/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împrăștierea</a:t>
            </a:r>
            <a:r>
              <a:rPr lang="en-US" dirty="0"/>
              <a:t> de sol) </a:t>
            </a:r>
            <a:r>
              <a:rPr lang="en-US" dirty="0" err="1">
                <a:solidFill>
                  <a:srgbClr val="C00000"/>
                </a:solidFill>
              </a:rPr>
              <a:t>și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condiții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climatice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similare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alternativ</a:t>
            </a:r>
            <a:r>
              <a:rPr lang="en-US" dirty="0"/>
              <a:t>, </a:t>
            </a:r>
            <a:r>
              <a:rPr lang="en-US" dirty="0" err="1"/>
              <a:t>informațiile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factorii</a:t>
            </a:r>
            <a:r>
              <a:rPr lang="en-US" dirty="0"/>
              <a:t> de </a:t>
            </a:r>
            <a:r>
              <a:rPr lang="en-US" dirty="0" err="1"/>
              <a:t>emisie</a:t>
            </a:r>
            <a:r>
              <a:rPr lang="en-US" dirty="0"/>
              <a:t> pot fi </a:t>
            </a:r>
            <a:r>
              <a:rPr lang="en-US" dirty="0" err="1"/>
              <a:t>preluate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din </a:t>
            </a:r>
            <a:r>
              <a:rPr lang="en-US" dirty="0" err="1">
                <a:solidFill>
                  <a:srgbClr val="C00000"/>
                </a:solidFill>
              </a:rPr>
              <a:t>orientările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europene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orientări</a:t>
            </a:r>
            <a:r>
              <a:rPr lang="en-US" dirty="0"/>
              <a:t> </a:t>
            </a:r>
            <a:r>
              <a:rPr lang="en-US" dirty="0" err="1"/>
              <a:t>recunoscute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internațional</a:t>
            </a:r>
            <a:r>
              <a:rPr lang="en-US" dirty="0"/>
              <a:t>.</a:t>
            </a:r>
          </a:p>
          <a:p>
            <a:pPr marL="20574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ro-RO" b="1" dirty="0" smtClean="0"/>
              <a:t>CORINAIR 2016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sz="1600" dirty="0" smtClean="0"/>
              <a:t>SNAP 100908 (Broilers - pui de carne)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sz="1600" dirty="0" smtClean="0"/>
              <a:t>NFR 3B4gii - adapostire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sz="1600" dirty="0" smtClean="0"/>
              <a:t>NFR 3Da2a - aplicare dejectii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sz="1600" dirty="0" smtClean="0"/>
              <a:t>NFR 3Da3 – pășuni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ro-RO" sz="1600" dirty="0" smtClean="0"/>
              <a:t>Aplicare algoritmi de calcul Tier 1 sau Tier 2</a:t>
            </a:r>
          </a:p>
        </p:txBody>
      </p:sp>
    </p:spTree>
    <p:extLst>
      <p:ext uri="{BB962C8B-B14F-4D97-AF65-F5344CB8AC3E}">
        <p14:creationId xmlns:p14="http://schemas.microsoft.com/office/powerpoint/2010/main" val="30565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275" y="227922"/>
            <a:ext cx="4689325" cy="62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370" y="588579"/>
            <a:ext cx="7406640" cy="1356360"/>
          </a:xfrm>
        </p:spPr>
        <p:txBody>
          <a:bodyPr>
            <a:normAutofit/>
          </a:bodyPr>
          <a:lstStyle/>
          <a:p>
            <a:r>
              <a:rPr lang="ro-RO" dirty="0" smtClean="0"/>
              <a:t>Tehnici de monitorizare cap. 4.9 Concluzii BAT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655" y="1787703"/>
            <a:ext cx="3314648" cy="2712377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Tehnici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de </a:t>
            </a:r>
            <a:r>
              <a:rPr lang="en-US" sz="2000" b="1" dirty="0" err="1">
                <a:solidFill>
                  <a:srgbClr val="C00000"/>
                </a:solidFill>
              </a:rPr>
              <a:t>monitorizare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a</a:t>
            </a:r>
            <a:r>
              <a:rPr lang="ro-RO" sz="2000" b="1" dirty="0" smtClean="0">
                <a:solidFill>
                  <a:srgbClr val="C00000"/>
                </a:solidFill>
              </a:rPr>
              <a:t> amoniacului și pulberilor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8841" y="1266759"/>
            <a:ext cx="5097480" cy="3572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76" y="2435685"/>
            <a:ext cx="3970314" cy="44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1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ACTE NORMATIVE </a:t>
            </a: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ro-RO" sz="2400" dirty="0" smtClean="0"/>
              <a:t>Concluziile BAT - creștere intensivă păsări</a:t>
            </a:r>
            <a:r>
              <a:rPr lang="en-US" sz="2400" dirty="0" smtClean="0"/>
              <a:t> de </a:t>
            </a:r>
            <a:r>
              <a:rPr lang="en-US" sz="2400" dirty="0" err="1" smtClean="0"/>
              <a:t>curte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237" y="2227729"/>
            <a:ext cx="7404653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 smtClean="0"/>
              <a:t>REGLEMENTĂRI RELEVANTE</a:t>
            </a:r>
          </a:p>
          <a:p>
            <a:pPr marL="0" indent="0">
              <a:buNone/>
            </a:pPr>
            <a:endParaRPr lang="ro-RO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o-RO" dirty="0" smtClean="0"/>
              <a:t>Legislația </a:t>
            </a:r>
            <a:r>
              <a:rPr lang="ro-RO" dirty="0"/>
              <a:t>EU și naționlă care stă la baza procedurilor SEA/EIA</a:t>
            </a:r>
            <a:endParaRPr lang="ro-RO" dirty="0" smtClean="0"/>
          </a:p>
          <a:p>
            <a:r>
              <a:rPr lang="ro-RO" dirty="0"/>
              <a:t>Legislația EU și națională de autorizare a instalațiilor IED</a:t>
            </a:r>
            <a:r>
              <a:rPr lang="en-US" dirty="0" smtClean="0"/>
              <a:t>:</a:t>
            </a:r>
            <a:endParaRPr lang="ro-RO" dirty="0" smtClean="0"/>
          </a:p>
          <a:p>
            <a:pPr lvl="1"/>
            <a:r>
              <a:rPr lang="en-US" sz="1800" dirty="0" err="1"/>
              <a:t>Anexa</a:t>
            </a:r>
            <a:r>
              <a:rPr lang="en-US" sz="1800" dirty="0"/>
              <a:t> 1 a </a:t>
            </a:r>
            <a:r>
              <a:rPr lang="en-US" sz="1800" dirty="0" err="1"/>
              <a:t>Legii</a:t>
            </a:r>
            <a:r>
              <a:rPr lang="en-US" sz="1800" dirty="0"/>
              <a:t> 278/2013</a:t>
            </a:r>
            <a:r>
              <a:rPr lang="ro-RO" sz="1800" dirty="0"/>
              <a:t>/Directivei IED</a:t>
            </a:r>
            <a:r>
              <a:rPr lang="en-US" sz="1800" dirty="0"/>
              <a:t> - </a:t>
            </a:r>
            <a:r>
              <a:rPr lang="en-US" sz="1800" dirty="0" err="1"/>
              <a:t>activitatea</a:t>
            </a:r>
            <a:r>
              <a:rPr lang="en-US" sz="1800" dirty="0"/>
              <a:t> 6.6 </a:t>
            </a:r>
            <a:r>
              <a:rPr lang="en-US" sz="1800" dirty="0" err="1"/>
              <a:t>Cre</a:t>
            </a:r>
            <a:r>
              <a:rPr lang="ro-RO" sz="1800" dirty="0"/>
              <a:t>șterea intensivă a păsărilor de curte cu capacități peste 40000 </a:t>
            </a:r>
            <a:r>
              <a:rPr lang="ro-RO" sz="1800" dirty="0" smtClean="0"/>
              <a:t>locuri</a:t>
            </a:r>
          </a:p>
          <a:p>
            <a:r>
              <a:rPr lang="en-US" dirty="0" smtClean="0"/>
              <a:t>E- </a:t>
            </a:r>
            <a:r>
              <a:rPr lang="en-US" dirty="0"/>
              <a:t>PRTR </a:t>
            </a:r>
            <a:r>
              <a:rPr lang="en-US" dirty="0" smtClean="0"/>
              <a:t>- </a:t>
            </a:r>
            <a:r>
              <a:rPr lang="en-US" dirty="0" err="1" smtClean="0"/>
              <a:t>Regulamentul</a:t>
            </a:r>
            <a:r>
              <a:rPr lang="en-US" dirty="0" smtClean="0"/>
              <a:t> 166/2006</a:t>
            </a:r>
            <a:endParaRPr lang="ro-RO" dirty="0"/>
          </a:p>
          <a:p>
            <a:r>
              <a:rPr lang="ro-RO" dirty="0" smtClean="0"/>
              <a:t>Legea 104/2011 calitatea aerului</a:t>
            </a:r>
            <a:r>
              <a:rPr lang="en-US" dirty="0" smtClean="0"/>
              <a:t> </a:t>
            </a:r>
            <a:endParaRPr lang="ro-RO" dirty="0" smtClean="0"/>
          </a:p>
          <a:p>
            <a:pPr marL="0" indent="0">
              <a:buNone/>
            </a:pPr>
            <a:endParaRPr lang="en-US" dirty="0"/>
          </a:p>
          <a:p>
            <a:r>
              <a:rPr lang="ro-RO" dirty="0"/>
              <a:t>Directiva 2016/2284 privind reducerea emisiilor naționale de anumiți poluanți atmosferici (NEC DIRECTIVE)  - in vigoare 31.12.2016 –termen transpunere </a:t>
            </a:r>
            <a:r>
              <a:rPr lang="ro-RO" dirty="0">
                <a:solidFill>
                  <a:srgbClr val="C00000"/>
                </a:solidFill>
              </a:rPr>
              <a:t>1 iulie 2018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383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94" y="365127"/>
            <a:ext cx="8183656" cy="800286"/>
          </a:xfrm>
        </p:spPr>
        <p:txBody>
          <a:bodyPr>
            <a:normAutofit/>
          </a:bodyPr>
          <a:lstStyle/>
          <a:p>
            <a:r>
              <a:rPr lang="ro-RO" b="1" dirty="0" smtClean="0"/>
              <a:t>Tehnici de monitorizare cap. 4.9 Concluzii BAT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412" y="1601508"/>
            <a:ext cx="831812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PROBLEME:</a:t>
            </a:r>
          </a:p>
          <a:p>
            <a:pPr marL="0" indent="0">
              <a:buNone/>
            </a:pPr>
            <a:r>
              <a:rPr lang="en-US" sz="2000" dirty="0" err="1" smtClean="0"/>
              <a:t>Factorii</a:t>
            </a:r>
            <a:r>
              <a:rPr lang="en-US" sz="2000" dirty="0" smtClean="0"/>
              <a:t> de </a:t>
            </a:r>
            <a:r>
              <a:rPr lang="en-US" sz="2000" dirty="0" err="1" smtClean="0"/>
              <a:t>emisie</a:t>
            </a:r>
            <a:r>
              <a:rPr lang="en-US" sz="2000" dirty="0" smtClean="0"/>
              <a:t> pot </a:t>
            </a:r>
            <a:r>
              <a:rPr lang="en-US" sz="2000" dirty="0" err="1" smtClean="0"/>
              <a:t>sa</a:t>
            </a:r>
            <a:r>
              <a:rPr lang="en-US" sz="2000" dirty="0" smtClean="0"/>
              <a:t> fie </a:t>
            </a:r>
            <a:r>
              <a:rPr lang="en-US" sz="2000" dirty="0" err="1" smtClean="0"/>
              <a:t>diferiti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in </a:t>
            </a:r>
            <a:r>
              <a:rPr lang="en-US" sz="2000" dirty="0" err="1" smtClean="0"/>
              <a:t>functie</a:t>
            </a:r>
            <a:r>
              <a:rPr lang="en-US" sz="2000" dirty="0" smtClean="0"/>
              <a:t> de </a:t>
            </a:r>
            <a:r>
              <a:rPr lang="en-US" sz="2000" dirty="0" err="1" smtClean="0"/>
              <a:t>anotimp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In </a:t>
            </a:r>
            <a:r>
              <a:rPr lang="en-US" sz="2000" dirty="0" err="1" smtClean="0"/>
              <a:t>functie</a:t>
            </a:r>
            <a:r>
              <a:rPr lang="en-US" sz="2000" dirty="0" smtClean="0"/>
              <a:t> de </a:t>
            </a:r>
            <a:r>
              <a:rPr lang="en-US" sz="2000" dirty="0" err="1" smtClean="0"/>
              <a:t>tehnicile</a:t>
            </a:r>
            <a:r>
              <a:rPr lang="en-US" sz="2000" dirty="0" smtClean="0"/>
              <a:t> de </a:t>
            </a:r>
            <a:r>
              <a:rPr lang="en-US" sz="2000" dirty="0" err="1" smtClean="0"/>
              <a:t>stocare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In </a:t>
            </a:r>
            <a:r>
              <a:rPr lang="en-US" sz="2000" dirty="0" err="1" smtClean="0"/>
              <a:t>functie</a:t>
            </a:r>
            <a:r>
              <a:rPr lang="en-US" sz="2000" dirty="0" smtClean="0"/>
              <a:t> de </a:t>
            </a:r>
            <a:r>
              <a:rPr lang="en-US" sz="2000" dirty="0" err="1" smtClean="0"/>
              <a:t>clima</a:t>
            </a:r>
            <a:r>
              <a:rPr lang="en-US" sz="2000" dirty="0" smtClean="0"/>
              <a:t> si </a:t>
            </a:r>
            <a:r>
              <a:rPr lang="en-US" sz="2000" dirty="0" err="1" smtClean="0"/>
              <a:t>tara</a:t>
            </a:r>
            <a:r>
              <a:rPr lang="en-US" sz="2000" dirty="0" smtClean="0"/>
              <a:t> </a:t>
            </a:r>
          </a:p>
          <a:p>
            <a:pPr lvl="1">
              <a:buFontTx/>
              <a:buChar char="-"/>
            </a:pPr>
            <a:r>
              <a:rPr lang="en-US" sz="2000" dirty="0" smtClean="0"/>
              <a:t>In </a:t>
            </a:r>
            <a:r>
              <a:rPr lang="en-US" sz="2000" dirty="0" err="1" smtClean="0"/>
              <a:t>functie</a:t>
            </a:r>
            <a:r>
              <a:rPr lang="en-US" sz="2000" dirty="0" smtClean="0"/>
              <a:t> de </a:t>
            </a:r>
            <a:r>
              <a:rPr lang="en-US" sz="2000" dirty="0" err="1" smtClean="0"/>
              <a:t>varsta</a:t>
            </a:r>
            <a:r>
              <a:rPr lang="en-US" sz="2000" dirty="0" smtClean="0"/>
              <a:t> </a:t>
            </a:r>
            <a:r>
              <a:rPr lang="en-US" sz="2000" dirty="0" err="1" smtClean="0"/>
              <a:t>animalelor</a:t>
            </a:r>
            <a:r>
              <a:rPr lang="en-US" sz="2000" dirty="0" smtClean="0"/>
              <a:t>, </a:t>
            </a:r>
            <a:r>
              <a:rPr lang="en-US" sz="2000" dirty="0" err="1" smtClean="0"/>
              <a:t>perioada</a:t>
            </a:r>
            <a:r>
              <a:rPr lang="en-US" sz="2000" dirty="0" smtClean="0"/>
              <a:t> din </a:t>
            </a:r>
            <a:r>
              <a:rPr lang="en-US" sz="2000" dirty="0" err="1" smtClean="0"/>
              <a:t>ciclul</a:t>
            </a:r>
            <a:r>
              <a:rPr lang="en-US" sz="2000" dirty="0" smtClean="0"/>
              <a:t> de </a:t>
            </a:r>
            <a:r>
              <a:rPr lang="en-US" sz="2000" dirty="0" err="1" smtClean="0"/>
              <a:t>crestere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err="1" smtClean="0"/>
              <a:t>Daca</a:t>
            </a:r>
            <a:r>
              <a:rPr lang="en-US" sz="2000" dirty="0" smtClean="0"/>
              <a:t> </a:t>
            </a:r>
            <a:r>
              <a:rPr lang="en-US" sz="2000" dirty="0" err="1" smtClean="0"/>
              <a:t>emisia</a:t>
            </a:r>
            <a:r>
              <a:rPr lang="en-US" sz="2000" dirty="0" smtClean="0"/>
              <a:t> </a:t>
            </a:r>
            <a:r>
              <a:rPr lang="en-US" sz="2000" dirty="0" err="1" smtClean="0"/>
              <a:t>creste</a:t>
            </a:r>
            <a:r>
              <a:rPr lang="en-US" sz="2000" dirty="0" smtClean="0"/>
              <a:t> </a:t>
            </a:r>
            <a:r>
              <a:rPr lang="en-US" sz="2000" dirty="0" err="1" smtClean="0"/>
              <a:t>intr</a:t>
            </a:r>
            <a:r>
              <a:rPr lang="en-US" sz="2000" dirty="0" smtClean="0"/>
              <a:t>-o </a:t>
            </a:r>
            <a:r>
              <a:rPr lang="en-US" sz="2000" dirty="0" err="1" smtClean="0"/>
              <a:t>etapa</a:t>
            </a:r>
            <a:r>
              <a:rPr lang="en-US" sz="2000" dirty="0" smtClean="0"/>
              <a:t> </a:t>
            </a:r>
            <a:r>
              <a:rPr lang="en-US" sz="2000" dirty="0" err="1" smtClean="0"/>
              <a:t>tehnologica</a:t>
            </a:r>
            <a:r>
              <a:rPr lang="en-US" sz="2000" dirty="0" smtClean="0"/>
              <a:t>, </a:t>
            </a:r>
            <a:r>
              <a:rPr lang="en-US" sz="2000" dirty="0" err="1" smtClean="0"/>
              <a:t>poate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scada</a:t>
            </a:r>
            <a:r>
              <a:rPr lang="en-US" sz="2000" dirty="0"/>
              <a:t> </a:t>
            </a:r>
            <a:r>
              <a:rPr lang="en-US" sz="2000" dirty="0" smtClean="0"/>
              <a:t>in </a:t>
            </a:r>
            <a:r>
              <a:rPr lang="en-US" sz="2000" dirty="0" err="1" smtClean="0"/>
              <a:t>alta</a:t>
            </a:r>
            <a:r>
              <a:rPr lang="en-US" sz="2000" dirty="0" smtClean="0"/>
              <a:t> </a:t>
            </a:r>
            <a:r>
              <a:rPr lang="en-US" sz="2000" dirty="0" err="1" smtClean="0"/>
              <a:t>etapa</a:t>
            </a:r>
            <a:r>
              <a:rPr lang="en-US" sz="2000" dirty="0" smtClean="0"/>
              <a:t>, </a:t>
            </a:r>
            <a:r>
              <a:rPr lang="en-US" sz="2000" dirty="0" err="1" smtClean="0"/>
              <a:t>astfel</a:t>
            </a:r>
            <a:r>
              <a:rPr lang="en-US" sz="2000" dirty="0" smtClean="0"/>
              <a:t> </a:t>
            </a:r>
            <a:r>
              <a:rPr lang="en-US" sz="2000" dirty="0" err="1" smtClean="0"/>
              <a:t>bilantul</a:t>
            </a:r>
            <a:r>
              <a:rPr lang="en-US" sz="2000" dirty="0" smtClean="0"/>
              <a:t> </a:t>
            </a:r>
            <a:r>
              <a:rPr lang="en-US" sz="2000" dirty="0" err="1" smtClean="0"/>
              <a:t>poate</a:t>
            </a:r>
            <a:r>
              <a:rPr lang="en-US" sz="2000" dirty="0" smtClean="0"/>
              <a:t> fi </a:t>
            </a:r>
            <a:r>
              <a:rPr lang="en-US" sz="2000" dirty="0" err="1" smtClean="0"/>
              <a:t>viciat</a:t>
            </a:r>
            <a:r>
              <a:rPr lang="en-US" sz="2000" dirty="0" smtClean="0"/>
              <a:t> total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Concluzii BAT GENERALE</a:t>
            </a:r>
            <a:r>
              <a:rPr lang="en-US" b="1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sz="2100" dirty="0"/>
              <a:t>creșterea intensivă a păsărilor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21" y="1986526"/>
            <a:ext cx="8514470" cy="5320236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C00000"/>
                </a:solidFill>
              </a:rPr>
              <a:t>BAT </a:t>
            </a:r>
            <a:r>
              <a:rPr lang="ro-RO" sz="2000" b="1" dirty="0">
                <a:solidFill>
                  <a:srgbClr val="C00000"/>
                </a:solidFill>
              </a:rPr>
              <a:t>27. M</a:t>
            </a:r>
            <a:r>
              <a:rPr lang="ro-RO" sz="2000" b="1" dirty="0" smtClean="0">
                <a:solidFill>
                  <a:srgbClr val="C00000"/>
                </a:solidFill>
              </a:rPr>
              <a:t>onitorizarea </a:t>
            </a:r>
            <a:r>
              <a:rPr lang="ro-RO" sz="2000" b="1" dirty="0">
                <a:solidFill>
                  <a:srgbClr val="C00000"/>
                </a:solidFill>
              </a:rPr>
              <a:t>emisiilor de pulberi generate de fiecare </a:t>
            </a:r>
            <a:r>
              <a:rPr lang="ro-RO" sz="2000" b="1" dirty="0" smtClean="0">
                <a:solidFill>
                  <a:srgbClr val="C00000"/>
                </a:solidFill>
              </a:rPr>
              <a:t>adăpost, </a:t>
            </a:r>
            <a:r>
              <a:rPr lang="ro-RO" sz="2000" b="1" dirty="0">
                <a:solidFill>
                  <a:srgbClr val="C00000"/>
                </a:solidFill>
              </a:rPr>
              <a:t>prin utilizarea uneia dintre următoarele tehnici, </a:t>
            </a:r>
            <a:r>
              <a:rPr lang="ro-RO" sz="2000" b="1" dirty="0" smtClean="0">
                <a:solidFill>
                  <a:srgbClr val="C00000"/>
                </a:solidFill>
              </a:rPr>
              <a:t>o dată pe an</a:t>
            </a:r>
          </a:p>
          <a:p>
            <a:pPr marL="548640" lvl="2" indent="0">
              <a:buNone/>
            </a:pPr>
            <a:endParaRPr lang="ro-RO" sz="2000" b="1" dirty="0" smtClean="0">
              <a:solidFill>
                <a:srgbClr val="C00000"/>
              </a:solidFill>
            </a:endParaRPr>
          </a:p>
          <a:p>
            <a:pPr lvl="3"/>
            <a:r>
              <a:rPr lang="ro-RO" sz="1800" dirty="0"/>
              <a:t>Calculare prin </a:t>
            </a:r>
            <a:r>
              <a:rPr lang="ro-RO" sz="1800" dirty="0" smtClean="0"/>
              <a:t>măsurare a </a:t>
            </a:r>
            <a:r>
              <a:rPr lang="ro-RO" sz="1800" dirty="0"/>
              <a:t>concentrației de pulberi și a ratei de ventilație prin </a:t>
            </a:r>
            <a:r>
              <a:rPr lang="ro-RO" sz="1800" dirty="0" smtClean="0"/>
              <a:t>metode </a:t>
            </a:r>
            <a:r>
              <a:rPr lang="ro-RO" sz="1800" dirty="0"/>
              <a:t>standard EN sau </a:t>
            </a:r>
            <a:r>
              <a:rPr lang="ro-RO" sz="1800" dirty="0" smtClean="0"/>
              <a:t>ISO</a:t>
            </a:r>
            <a:r>
              <a:rPr lang="ro-RO" sz="1800" dirty="0"/>
              <a:t>, </a:t>
            </a:r>
            <a:r>
              <a:rPr lang="ro-RO" sz="1800" dirty="0" smtClean="0"/>
              <a:t>naționale/ internaționale, atele </a:t>
            </a:r>
            <a:r>
              <a:rPr lang="ro-RO" sz="1800" dirty="0"/>
              <a:t>care asigură date </a:t>
            </a:r>
            <a:r>
              <a:rPr lang="ro-RO" sz="1800" dirty="0" smtClean="0"/>
              <a:t>de calitate echivalentă </a:t>
            </a:r>
            <a:r>
              <a:rPr lang="ro-RO" sz="1800" dirty="0"/>
              <a:t>-</a:t>
            </a:r>
            <a:r>
              <a:rPr lang="ro-RO" sz="1800" i="1" dirty="0"/>
              <a:t>Din cauza costurilor generate de măsurători, este posibil ca această tehnică să nu fie general aplicabilă</a:t>
            </a:r>
            <a:r>
              <a:rPr lang="ro-RO" sz="1800" dirty="0"/>
              <a:t>.</a:t>
            </a:r>
          </a:p>
          <a:p>
            <a:pPr lvl="3"/>
            <a:r>
              <a:rPr lang="ro-RO" sz="1800" dirty="0"/>
              <a:t>Estimare prin utilizarea factorilor de emisie </a:t>
            </a:r>
            <a:r>
              <a:rPr lang="ro-RO" sz="1800" dirty="0" smtClean="0"/>
              <a:t>- </a:t>
            </a:r>
            <a:r>
              <a:rPr lang="ro-RO" sz="1800" i="1" dirty="0" smtClean="0"/>
              <a:t>Din </a:t>
            </a:r>
            <a:r>
              <a:rPr lang="ro-RO" sz="1800" i="1" dirty="0"/>
              <a:t>cauza costurilor de stabilire a factorilor de emisie, este posibil ca această tehnică să nu fie general </a:t>
            </a:r>
            <a:r>
              <a:rPr lang="ro-RO" sz="1800" i="1" dirty="0" smtClean="0"/>
              <a:t>aplicabilă</a:t>
            </a:r>
          </a:p>
          <a:p>
            <a:pPr lvl="3"/>
            <a:endParaRPr lang="ro-RO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6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Concluzii BAT GENERALE</a:t>
            </a:r>
            <a:r>
              <a:rPr lang="en-US" b="1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sz="2100" dirty="0"/>
              <a:t>creșterea intensivă a păsărilor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35" y="1723697"/>
            <a:ext cx="8514470" cy="4824773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C00000"/>
                </a:solidFill>
              </a:rPr>
              <a:t>BAT </a:t>
            </a:r>
            <a:r>
              <a:rPr lang="ro-RO" sz="2000" b="1" dirty="0">
                <a:solidFill>
                  <a:srgbClr val="C00000"/>
                </a:solidFill>
              </a:rPr>
              <a:t>28.   M</a:t>
            </a:r>
            <a:r>
              <a:rPr lang="ro-RO" sz="2000" b="1" dirty="0" smtClean="0">
                <a:solidFill>
                  <a:srgbClr val="C00000"/>
                </a:solidFill>
              </a:rPr>
              <a:t>onitorizarea </a:t>
            </a:r>
            <a:r>
              <a:rPr lang="ro-RO" sz="2000" b="1" dirty="0">
                <a:solidFill>
                  <a:srgbClr val="C00000"/>
                </a:solidFill>
              </a:rPr>
              <a:t>emisiilor de amoniac, pulberi și/sau mirosuri generate de fiecare adăpost pentru animale </a:t>
            </a:r>
            <a:r>
              <a:rPr lang="ro-RO" sz="2000" b="1" u="sng" dirty="0">
                <a:solidFill>
                  <a:srgbClr val="C00000"/>
                </a:solidFill>
              </a:rPr>
              <a:t>echipat cu un sistem de purificare a </a:t>
            </a:r>
            <a:r>
              <a:rPr lang="ro-RO" sz="2000" b="1" u="sng" dirty="0" smtClean="0">
                <a:solidFill>
                  <a:srgbClr val="C00000"/>
                </a:solidFill>
              </a:rPr>
              <a:t>aerului</a:t>
            </a:r>
            <a:r>
              <a:rPr lang="ro-RO" sz="2000" b="1" dirty="0">
                <a:solidFill>
                  <a:srgbClr val="C00000"/>
                </a:solidFill>
              </a:rPr>
              <a:t> </a:t>
            </a:r>
            <a:r>
              <a:rPr lang="ro-RO" sz="2000" b="1" dirty="0" smtClean="0">
                <a:solidFill>
                  <a:srgbClr val="C00000"/>
                </a:solidFill>
              </a:rPr>
              <a:t>prin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 marL="548640" lvl="2" indent="0">
              <a:buNone/>
            </a:pPr>
            <a:endParaRPr lang="ro-RO" sz="2000" b="1" dirty="0" smtClean="0">
              <a:solidFill>
                <a:srgbClr val="C00000"/>
              </a:solidFill>
            </a:endParaRPr>
          </a:p>
          <a:p>
            <a:pPr lvl="3"/>
            <a:r>
              <a:rPr lang="ro-RO" sz="2000" dirty="0"/>
              <a:t>Verificarea performanței sistemului de purificare </a:t>
            </a:r>
            <a:r>
              <a:rPr lang="ro-RO" sz="2000" dirty="0" smtClean="0"/>
              <a:t>prin măsurarea</a:t>
            </a:r>
            <a:r>
              <a:rPr lang="en-US" sz="2000" dirty="0" smtClean="0"/>
              <a:t>NH3</a:t>
            </a:r>
            <a:r>
              <a:rPr lang="ro-RO" sz="2000" dirty="0" smtClean="0"/>
              <a:t>, </a:t>
            </a:r>
            <a:r>
              <a:rPr lang="ro-RO" sz="2000" dirty="0"/>
              <a:t>a mirosurilor și/sau a pulberilor în condițiile practice din fermă </a:t>
            </a:r>
            <a:r>
              <a:rPr lang="en-US" sz="2000" dirty="0" smtClean="0"/>
              <a:t>, </a:t>
            </a:r>
            <a:r>
              <a:rPr lang="ro-RO" sz="2000" dirty="0" smtClean="0"/>
              <a:t>conform </a:t>
            </a:r>
            <a:r>
              <a:rPr lang="ro-RO" sz="2000" dirty="0"/>
              <a:t>unui protocol de măsurare prevăzut și prin utilizarea metodelor de </a:t>
            </a:r>
            <a:r>
              <a:rPr lang="ro-RO" sz="2000" dirty="0" smtClean="0"/>
              <a:t>standard</a:t>
            </a:r>
            <a:r>
              <a:rPr lang="en-US" sz="2000" dirty="0" smtClean="0"/>
              <a:t> </a:t>
            </a:r>
            <a:r>
              <a:rPr lang="en-US" sz="2000" dirty="0"/>
              <a:t>-</a:t>
            </a:r>
            <a:r>
              <a:rPr lang="ro-RO" sz="2000" dirty="0" smtClean="0"/>
              <a:t> </a:t>
            </a:r>
            <a:r>
              <a:rPr lang="en-US" sz="2000" dirty="0" smtClean="0"/>
              <a:t>o </a:t>
            </a:r>
            <a:r>
              <a:rPr lang="ro-RO" sz="2000" dirty="0" smtClean="0"/>
              <a:t>dată pe an</a:t>
            </a:r>
            <a:r>
              <a:rPr lang="en-US" sz="2000" dirty="0" smtClean="0"/>
              <a:t> </a:t>
            </a:r>
            <a:endParaRPr lang="ro-RO" sz="2000" dirty="0" smtClean="0"/>
          </a:p>
          <a:p>
            <a:pPr lvl="3"/>
            <a:r>
              <a:rPr lang="ro-RO" sz="2000" dirty="0" smtClean="0"/>
              <a:t>Controlul eficienței funcționării sistemului de </a:t>
            </a:r>
            <a:r>
              <a:rPr lang="ro-RO" sz="2000" dirty="0"/>
              <a:t>purificare a aerului </a:t>
            </a:r>
            <a:r>
              <a:rPr lang="ro-RO" sz="2000" dirty="0" smtClean="0"/>
              <a:t>(</a:t>
            </a:r>
            <a:r>
              <a:rPr lang="en-US" sz="2000" dirty="0" smtClean="0"/>
              <a:t>ex </a:t>
            </a:r>
            <a:r>
              <a:rPr lang="ro-RO" sz="2000" dirty="0" smtClean="0"/>
              <a:t>înregistrarea continu</a:t>
            </a:r>
            <a:r>
              <a:rPr lang="en-US" sz="2000" dirty="0" smtClean="0"/>
              <a:t>a</a:t>
            </a:r>
            <a:r>
              <a:rPr lang="ro-RO" sz="2000" dirty="0" smtClean="0"/>
              <a:t> </a:t>
            </a:r>
            <a:r>
              <a:rPr lang="ro-RO" sz="2000" dirty="0"/>
              <a:t>a </a:t>
            </a:r>
            <a:r>
              <a:rPr lang="ro-RO" sz="2000" dirty="0" smtClean="0"/>
              <a:t>parametrilor</a:t>
            </a:r>
            <a:r>
              <a:rPr lang="en-US" sz="2000" dirty="0" smtClean="0"/>
              <a:t>,</a:t>
            </a:r>
            <a:r>
              <a:rPr lang="ro-RO" sz="2000" dirty="0" smtClean="0"/>
              <a:t> </a:t>
            </a:r>
            <a:r>
              <a:rPr lang="ro-RO" sz="2000" dirty="0"/>
              <a:t>prin utilizarea unor sisteme de alarmă</a:t>
            </a:r>
            <a:r>
              <a:rPr lang="ro-RO" sz="2000" dirty="0" smtClean="0"/>
              <a:t>)  - zilnic</a:t>
            </a:r>
          </a:p>
          <a:p>
            <a:pPr lvl="3"/>
            <a:endParaRPr lang="ro-RO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Concluzii BAT GENERALE</a:t>
            </a:r>
            <a:r>
              <a:rPr lang="en-US" b="1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sz="2100" dirty="0"/>
              <a:t>creșterea intensivă a păsărilor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72" y="1818289"/>
            <a:ext cx="8514470" cy="4803227"/>
          </a:xfrm>
        </p:spPr>
        <p:txBody>
          <a:bodyPr>
            <a:normAutofit/>
          </a:bodyPr>
          <a:lstStyle/>
          <a:p>
            <a:pPr lvl="3">
              <a:buFont typeface="Arial" panose="020B0604020202020204" pitchFamily="34" charset="0"/>
              <a:buChar char="•"/>
            </a:pPr>
            <a:r>
              <a:rPr lang="ro-RO" sz="2000" b="1" dirty="0" smtClean="0">
                <a:solidFill>
                  <a:srgbClr val="C00000"/>
                </a:solidFill>
              </a:rPr>
              <a:t>BAT </a:t>
            </a:r>
            <a:r>
              <a:rPr lang="ro-RO" sz="2000" b="1" dirty="0">
                <a:solidFill>
                  <a:srgbClr val="C00000"/>
                </a:solidFill>
              </a:rPr>
              <a:t>29. M</a:t>
            </a:r>
            <a:r>
              <a:rPr lang="ro-RO" sz="2000" b="1" dirty="0" smtClean="0">
                <a:solidFill>
                  <a:srgbClr val="C00000"/>
                </a:solidFill>
              </a:rPr>
              <a:t>onitorizarea parametrilor procesului</a:t>
            </a:r>
            <a:r>
              <a:rPr lang="ro-RO" sz="2000" b="1" dirty="0">
                <a:solidFill>
                  <a:srgbClr val="C00000"/>
                </a:solidFill>
              </a:rPr>
              <a:t>, cel puțin o dată pe </a:t>
            </a:r>
            <a:r>
              <a:rPr lang="ro-RO" sz="2000" b="1" dirty="0" smtClean="0">
                <a:solidFill>
                  <a:srgbClr val="C00000"/>
                </a:solidFill>
              </a:rPr>
              <a:t>an</a:t>
            </a:r>
          </a:p>
          <a:p>
            <a:pPr marL="822960" lvl="3" indent="0">
              <a:buNone/>
            </a:pPr>
            <a:endParaRPr lang="ro-RO" sz="2000" b="1" dirty="0" smtClean="0">
              <a:solidFill>
                <a:srgbClr val="C00000"/>
              </a:solidFill>
            </a:endParaRPr>
          </a:p>
          <a:p>
            <a:pPr lvl="4"/>
            <a:r>
              <a:rPr lang="ro-RO" sz="2000" dirty="0"/>
              <a:t>Consumul de </a:t>
            </a:r>
            <a:r>
              <a:rPr lang="ro-RO" sz="2000" dirty="0" smtClean="0"/>
              <a:t>apă</a:t>
            </a:r>
          </a:p>
          <a:p>
            <a:pPr lvl="4"/>
            <a:r>
              <a:rPr lang="ro-RO" sz="2000" dirty="0"/>
              <a:t>Consumul de energie </a:t>
            </a:r>
            <a:r>
              <a:rPr lang="ro-RO" sz="2000" dirty="0" smtClean="0"/>
              <a:t>electrică</a:t>
            </a:r>
          </a:p>
          <a:p>
            <a:pPr lvl="4"/>
            <a:r>
              <a:rPr lang="ro-RO" sz="2000" dirty="0"/>
              <a:t>Consumul de </a:t>
            </a:r>
            <a:r>
              <a:rPr lang="ro-RO" sz="2000" dirty="0" smtClean="0"/>
              <a:t>combustibil</a:t>
            </a:r>
          </a:p>
          <a:p>
            <a:pPr lvl="4"/>
            <a:r>
              <a:rPr lang="ro-RO" sz="2000" dirty="0"/>
              <a:t>Numărul de animale care intră și ies, inclusiv nașterile și mortalitățile în cazul în care este </a:t>
            </a:r>
            <a:r>
              <a:rPr lang="ro-RO" sz="2000" dirty="0" smtClean="0"/>
              <a:t>relevant</a:t>
            </a:r>
          </a:p>
          <a:p>
            <a:pPr lvl="4"/>
            <a:r>
              <a:rPr lang="ro-RO" sz="2000" dirty="0"/>
              <a:t>Consumul de </a:t>
            </a:r>
            <a:r>
              <a:rPr lang="ro-RO" sz="2000" dirty="0" smtClean="0"/>
              <a:t>furaje</a:t>
            </a:r>
          </a:p>
          <a:p>
            <a:pPr lvl="4"/>
            <a:r>
              <a:rPr lang="ro-RO" sz="2000" dirty="0"/>
              <a:t>Generarea de dejecții </a:t>
            </a:r>
            <a:r>
              <a:rPr lang="ro-RO" sz="2000" dirty="0" smtClean="0"/>
              <a:t>animaliere</a:t>
            </a:r>
          </a:p>
        </p:txBody>
      </p:sp>
    </p:spTree>
    <p:extLst>
      <p:ext uri="{BB962C8B-B14F-4D97-AF65-F5344CB8AC3E}">
        <p14:creationId xmlns:p14="http://schemas.microsoft.com/office/powerpoint/2010/main" val="2769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Concluzii BAT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o-RO" sz="2000" dirty="0" smtClean="0"/>
              <a:t>specifice creșterii intensive </a:t>
            </a:r>
            <a:r>
              <a:rPr lang="ro-RO" sz="2000" dirty="0"/>
              <a:t>a </a:t>
            </a:r>
            <a:r>
              <a:rPr lang="ro-RO" sz="2000" dirty="0" smtClean="0"/>
              <a:t>păsărilor de carne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765" y="2014194"/>
            <a:ext cx="8514470" cy="4487918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rgbClr val="00B0F0"/>
                </a:solidFill>
              </a:rPr>
              <a:t>BAT </a:t>
            </a:r>
            <a:r>
              <a:rPr lang="en-US" sz="2100" b="1" dirty="0">
                <a:solidFill>
                  <a:srgbClr val="00B0F0"/>
                </a:solidFill>
              </a:rPr>
              <a:t>31.   </a:t>
            </a:r>
            <a:r>
              <a:rPr lang="ro-RO" sz="2100" b="1" dirty="0" smtClean="0">
                <a:solidFill>
                  <a:srgbClr val="00B0F0"/>
                </a:solidFill>
              </a:rPr>
              <a:t>Tehnici de reducerea </a:t>
            </a:r>
            <a:r>
              <a:rPr lang="en-US" sz="2100" b="1" dirty="0" err="1">
                <a:solidFill>
                  <a:srgbClr val="00B0F0"/>
                </a:solidFill>
              </a:rPr>
              <a:t>emisii</a:t>
            </a:r>
            <a:r>
              <a:rPr lang="ro-RO" sz="2100" b="1" dirty="0">
                <a:solidFill>
                  <a:srgbClr val="00B0F0"/>
                </a:solidFill>
              </a:rPr>
              <a:t>lor</a:t>
            </a:r>
            <a:r>
              <a:rPr lang="en-US" sz="2100" b="1" dirty="0">
                <a:solidFill>
                  <a:srgbClr val="00B0F0"/>
                </a:solidFill>
              </a:rPr>
              <a:t> de </a:t>
            </a:r>
            <a:r>
              <a:rPr lang="en-US" sz="2100" b="1" dirty="0" err="1">
                <a:solidFill>
                  <a:srgbClr val="00B0F0"/>
                </a:solidFill>
              </a:rPr>
              <a:t>amoniac</a:t>
            </a:r>
            <a:r>
              <a:rPr lang="en-US" sz="2100" b="1" dirty="0">
                <a:solidFill>
                  <a:srgbClr val="00B0F0"/>
                </a:solidFill>
              </a:rPr>
              <a:t> </a:t>
            </a:r>
            <a:r>
              <a:rPr lang="en-US" sz="2100" b="1" dirty="0" err="1">
                <a:solidFill>
                  <a:srgbClr val="00B0F0"/>
                </a:solidFill>
              </a:rPr>
              <a:t>în</a:t>
            </a:r>
            <a:r>
              <a:rPr lang="en-US" sz="2100" b="1" dirty="0">
                <a:solidFill>
                  <a:srgbClr val="00B0F0"/>
                </a:solidFill>
              </a:rPr>
              <a:t> </a:t>
            </a:r>
            <a:r>
              <a:rPr lang="en-US" sz="2100" b="1" dirty="0" err="1">
                <a:solidFill>
                  <a:srgbClr val="00B0F0"/>
                </a:solidFill>
              </a:rPr>
              <a:t>aer</a:t>
            </a:r>
            <a:r>
              <a:rPr lang="en-US" sz="2100" b="1" dirty="0">
                <a:solidFill>
                  <a:srgbClr val="00B0F0"/>
                </a:solidFill>
              </a:rPr>
              <a:t> </a:t>
            </a:r>
            <a:r>
              <a:rPr lang="en-US" sz="2100" b="1" dirty="0" err="1">
                <a:solidFill>
                  <a:srgbClr val="00B0F0"/>
                </a:solidFill>
              </a:rPr>
              <a:t>provenite</a:t>
            </a:r>
            <a:r>
              <a:rPr lang="en-US" sz="2100" b="1" dirty="0">
                <a:solidFill>
                  <a:srgbClr val="00B0F0"/>
                </a:solidFill>
              </a:rPr>
              <a:t> din </a:t>
            </a:r>
            <a:r>
              <a:rPr lang="en-US" sz="2100" b="1" dirty="0" err="1">
                <a:solidFill>
                  <a:srgbClr val="00B0F0"/>
                </a:solidFill>
              </a:rPr>
              <a:t>adăpost</a:t>
            </a:r>
            <a:r>
              <a:rPr lang="ro-RO" sz="2100" b="1" dirty="0" smtClean="0">
                <a:solidFill>
                  <a:srgbClr val="00B0F0"/>
                </a:solidFill>
              </a:rPr>
              <a:t>uri</a:t>
            </a:r>
            <a:endParaRPr lang="en-US" sz="2100" b="1" dirty="0">
              <a:solidFill>
                <a:srgbClr val="00B0F0"/>
              </a:solidFill>
            </a:endParaRPr>
          </a:p>
          <a:p>
            <a:pPr marL="685800" lvl="2" indent="0">
              <a:buNone/>
            </a:pPr>
            <a:endParaRPr lang="ro-RO" sz="2100" b="1" dirty="0" smtClean="0">
              <a:solidFill>
                <a:srgbClr val="00B0F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b="1" dirty="0" smtClean="0"/>
              <a:t>BAT </a:t>
            </a:r>
            <a:r>
              <a:rPr lang="en-US" sz="2100" b="1" dirty="0"/>
              <a:t>32.   </a:t>
            </a:r>
            <a:r>
              <a:rPr lang="ro-RO" sz="2100" b="1" dirty="0" smtClean="0"/>
              <a:t>Tehnici de </a:t>
            </a:r>
            <a:r>
              <a:rPr lang="ro-RO" sz="2100" b="1" dirty="0"/>
              <a:t>r</a:t>
            </a:r>
            <a:r>
              <a:rPr lang="en-US" sz="2100" b="1" dirty="0" err="1" smtClean="0"/>
              <a:t>educere</a:t>
            </a:r>
            <a:r>
              <a:rPr lang="ro-RO" sz="2100" b="1" dirty="0" smtClean="0"/>
              <a:t> </a:t>
            </a:r>
            <a:r>
              <a:rPr lang="en-US" sz="2100" b="1" dirty="0" smtClean="0"/>
              <a:t>a </a:t>
            </a:r>
            <a:r>
              <a:rPr lang="en-US" sz="2100" b="1" dirty="0" err="1" smtClean="0"/>
              <a:t>emisii</a:t>
            </a:r>
            <a:r>
              <a:rPr lang="ro-RO" sz="2100" b="1" dirty="0" smtClean="0"/>
              <a:t>lor</a:t>
            </a:r>
            <a:r>
              <a:rPr lang="en-US" sz="2100" b="1" dirty="0" smtClean="0"/>
              <a:t> </a:t>
            </a:r>
            <a:r>
              <a:rPr lang="en-US" sz="2100" b="1" dirty="0"/>
              <a:t>de </a:t>
            </a:r>
            <a:r>
              <a:rPr lang="en-US" sz="2100" b="1" dirty="0" err="1"/>
              <a:t>amoniac</a:t>
            </a:r>
            <a:r>
              <a:rPr lang="en-US" sz="2100" b="1" dirty="0"/>
              <a:t> </a:t>
            </a:r>
            <a:r>
              <a:rPr lang="en-US" sz="2100" b="1" dirty="0" err="1"/>
              <a:t>în</a:t>
            </a:r>
            <a:r>
              <a:rPr lang="en-US" sz="2100" b="1" dirty="0"/>
              <a:t> </a:t>
            </a:r>
            <a:r>
              <a:rPr lang="en-US" sz="2100" b="1" dirty="0" err="1"/>
              <a:t>aer</a:t>
            </a:r>
            <a:r>
              <a:rPr lang="en-US" sz="2100" b="1" dirty="0"/>
              <a:t> </a:t>
            </a:r>
            <a:r>
              <a:rPr lang="en-US" sz="2100" b="1" dirty="0" err="1"/>
              <a:t>provenite</a:t>
            </a:r>
            <a:r>
              <a:rPr lang="en-US" sz="2100" b="1" dirty="0"/>
              <a:t> din </a:t>
            </a:r>
            <a:r>
              <a:rPr lang="en-US" sz="2100" b="1" dirty="0" err="1"/>
              <a:t>adăposturi</a:t>
            </a:r>
            <a:r>
              <a:rPr lang="en-US" sz="2100" b="1" dirty="0"/>
              <a:t> </a:t>
            </a:r>
            <a:r>
              <a:rPr lang="en-US" sz="2100" b="1" dirty="0" err="1"/>
              <a:t>pentru</a:t>
            </a:r>
            <a:r>
              <a:rPr lang="en-US" sz="2100" b="1" dirty="0"/>
              <a:t> </a:t>
            </a:r>
            <a:r>
              <a:rPr lang="en-US" sz="2100" b="1" dirty="0" err="1"/>
              <a:t>pui</a:t>
            </a:r>
            <a:r>
              <a:rPr lang="en-US" sz="2100" b="1" dirty="0"/>
              <a:t> de </a:t>
            </a:r>
            <a:r>
              <a:rPr lang="en-US" sz="2100" b="1" dirty="0" smtClean="0"/>
              <a:t>carne</a:t>
            </a:r>
          </a:p>
          <a:p>
            <a:pPr marL="685800" lvl="2" indent="0">
              <a:buNone/>
            </a:pPr>
            <a:endParaRPr lang="ro-RO" sz="2100" b="1" dirty="0" smtClean="0"/>
          </a:p>
          <a:p>
            <a:pPr lvl="3"/>
            <a:r>
              <a:rPr lang="en-US" sz="2400" dirty="0" smtClean="0">
                <a:solidFill>
                  <a:srgbClr val="C00000"/>
                </a:solidFill>
              </a:rPr>
              <a:t>BAT-AEL </a:t>
            </a:r>
            <a:r>
              <a:rPr lang="en-US" sz="2400" dirty="0" err="1">
                <a:solidFill>
                  <a:srgbClr val="C00000"/>
                </a:solidFill>
              </a:rPr>
              <a:t>pentru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emisiile</a:t>
            </a:r>
            <a:r>
              <a:rPr lang="en-US" sz="2400" dirty="0">
                <a:solidFill>
                  <a:srgbClr val="C00000"/>
                </a:solidFill>
              </a:rPr>
              <a:t> de </a:t>
            </a:r>
            <a:r>
              <a:rPr lang="en-US" sz="2400" dirty="0" err="1">
                <a:solidFill>
                  <a:srgbClr val="C00000"/>
                </a:solidFill>
              </a:rPr>
              <a:t>amoniac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în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aer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provenite</a:t>
            </a:r>
            <a:r>
              <a:rPr lang="en-US" sz="2400" dirty="0">
                <a:solidFill>
                  <a:srgbClr val="C00000"/>
                </a:solidFill>
              </a:rPr>
              <a:t> din </a:t>
            </a:r>
            <a:r>
              <a:rPr lang="en-US" sz="2400" dirty="0" err="1">
                <a:solidFill>
                  <a:srgbClr val="C00000"/>
                </a:solidFill>
              </a:rPr>
              <a:t>fiecare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adăpost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pentru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puii</a:t>
            </a:r>
            <a:r>
              <a:rPr lang="en-US" sz="2400" dirty="0">
                <a:solidFill>
                  <a:srgbClr val="C00000"/>
                </a:solidFill>
              </a:rPr>
              <a:t> de carne cu o </a:t>
            </a:r>
            <a:r>
              <a:rPr lang="en-US" sz="2400" dirty="0" err="1">
                <a:solidFill>
                  <a:srgbClr val="C00000"/>
                </a:solidFill>
              </a:rPr>
              <a:t>greutate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finală</a:t>
            </a:r>
            <a:r>
              <a:rPr lang="en-US" sz="2400" dirty="0">
                <a:solidFill>
                  <a:srgbClr val="C00000"/>
                </a:solidFill>
              </a:rPr>
              <a:t> de </a:t>
            </a:r>
            <a:r>
              <a:rPr lang="en-US" sz="2400" dirty="0" err="1">
                <a:solidFill>
                  <a:srgbClr val="C00000"/>
                </a:solidFill>
              </a:rPr>
              <a:t>până</a:t>
            </a:r>
            <a:r>
              <a:rPr lang="en-US" sz="2400" dirty="0">
                <a:solidFill>
                  <a:srgbClr val="C00000"/>
                </a:solidFill>
              </a:rPr>
              <a:t> la 2,5 kg: NH3: 0,01-0,08 kg de NH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/</a:t>
            </a:r>
            <a:r>
              <a:rPr lang="en-US" sz="2400" dirty="0" err="1">
                <a:solidFill>
                  <a:srgbClr val="C00000"/>
                </a:solidFill>
              </a:rPr>
              <a:t>spațiu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pentru</a:t>
            </a:r>
            <a:r>
              <a:rPr lang="en-US" sz="2400" dirty="0">
                <a:solidFill>
                  <a:srgbClr val="C00000"/>
                </a:solidFill>
              </a:rPr>
              <a:t> animal/an </a:t>
            </a:r>
            <a:endParaRPr lang="en-US" sz="2400" dirty="0" smtClean="0">
              <a:solidFill>
                <a:srgbClr val="C00000"/>
              </a:solidFill>
            </a:endParaRPr>
          </a:p>
          <a:p>
            <a:pPr lvl="3"/>
            <a:endParaRPr lang="en-US" sz="2400" dirty="0" smtClean="0">
              <a:solidFill>
                <a:srgbClr val="C00000"/>
              </a:solidFill>
            </a:endParaRPr>
          </a:p>
          <a:p>
            <a:pPr lvl="3"/>
            <a:r>
              <a:rPr lang="en-US" sz="2400" dirty="0" err="1" smtClean="0">
                <a:solidFill>
                  <a:srgbClr val="C00000"/>
                </a:solidFill>
              </a:rPr>
              <a:t>Monitorizare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este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prevăzută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în</a:t>
            </a:r>
            <a:r>
              <a:rPr lang="en-US" sz="2400" dirty="0">
                <a:solidFill>
                  <a:srgbClr val="C00000"/>
                </a:solidFill>
              </a:rPr>
              <a:t> BAT </a:t>
            </a:r>
            <a:r>
              <a:rPr lang="en-US" sz="2400" dirty="0" smtClean="0">
                <a:solidFill>
                  <a:srgbClr val="C00000"/>
                </a:solidFill>
              </a:rPr>
              <a:t>25</a:t>
            </a:r>
            <a:endParaRPr lang="ro-RO" sz="2400" dirty="0" smtClean="0"/>
          </a:p>
          <a:p>
            <a:pPr lvl="2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00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4895264"/>
              </p:ext>
            </p:extLst>
          </p:nvPr>
        </p:nvGraphicFramePr>
        <p:xfrm>
          <a:off x="0" y="17930"/>
          <a:ext cx="9144000" cy="684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43"/>
                <a:gridCol w="1824173"/>
                <a:gridCol w="2834105"/>
                <a:gridCol w="3497179"/>
              </a:tblGrid>
              <a:tr h="840607">
                <a:tc>
                  <a:txBody>
                    <a:bodyPr/>
                    <a:lstStyle/>
                    <a:p>
                      <a:r>
                        <a:rPr lang="ro-RO" sz="1350" dirty="0" smtClean="0"/>
                        <a:t>CONCLUZII</a:t>
                      </a:r>
                      <a:r>
                        <a:rPr lang="ro-RO" sz="1350" baseline="0" dirty="0" smtClean="0"/>
                        <a:t> </a:t>
                      </a:r>
                      <a:r>
                        <a:rPr lang="ro-RO" sz="1350" dirty="0" smtClean="0"/>
                        <a:t>BAT</a:t>
                      </a:r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350" dirty="0" smtClean="0"/>
                        <a:t>La ce se refera</a:t>
                      </a:r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350" dirty="0" smtClean="0"/>
                        <a:t>Condiții</a:t>
                      </a:r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350" dirty="0" smtClean="0"/>
                        <a:t>Observații</a:t>
                      </a:r>
                      <a:endParaRPr lang="en-US" sz="1350" dirty="0"/>
                    </a:p>
                  </a:txBody>
                  <a:tcPr/>
                </a:tc>
              </a:tr>
              <a:tr h="1076248">
                <a:tc>
                  <a:txBody>
                    <a:bodyPr/>
                    <a:lstStyle/>
                    <a:p>
                      <a:r>
                        <a:rPr lang="ro-RO" sz="1350" b="1" dirty="0" smtClean="0"/>
                        <a:t>BAT 3-4</a:t>
                      </a:r>
                      <a:endParaRPr lang="en-US" sz="13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Azotul</a:t>
                      </a:r>
                      <a:r>
                        <a:rPr lang="en-US" sz="1350" dirty="0" smtClean="0"/>
                        <a:t> total </a:t>
                      </a:r>
                      <a:r>
                        <a:rPr lang="en-US" sz="1350" dirty="0" err="1" smtClean="0"/>
                        <a:t>excretat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Fosfor</a:t>
                      </a:r>
                      <a:r>
                        <a:rPr lang="en-US" sz="1350" dirty="0" smtClean="0"/>
                        <a:t> total </a:t>
                      </a:r>
                      <a:r>
                        <a:rPr lang="en-US" sz="1350" dirty="0" err="1" smtClean="0"/>
                        <a:t>excretat</a:t>
                      </a:r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smtClean="0"/>
                        <a:t>(N) </a:t>
                      </a:r>
                      <a:r>
                        <a:rPr lang="en-US" sz="1350" dirty="0" err="1" smtClean="0"/>
                        <a:t>asociat</a:t>
                      </a:r>
                      <a:r>
                        <a:rPr lang="en-US" sz="1350" dirty="0" smtClean="0"/>
                        <a:t> BAT: 0,2-0,6 kg de N </a:t>
                      </a:r>
                      <a:r>
                        <a:rPr lang="en-US" sz="1350" dirty="0" err="1" smtClean="0"/>
                        <a:t>excretat</a:t>
                      </a:r>
                      <a:r>
                        <a:rPr lang="en-US" sz="1350" dirty="0" smtClean="0"/>
                        <a:t>/</a:t>
                      </a:r>
                      <a:r>
                        <a:rPr lang="en-US" sz="1350" dirty="0" err="1" smtClean="0"/>
                        <a:t>spațiu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pentru</a:t>
                      </a:r>
                      <a:r>
                        <a:rPr lang="en-US" sz="1350" dirty="0" smtClean="0"/>
                        <a:t> animal/an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350" dirty="0" smtClean="0"/>
                        <a:t>P2O5 </a:t>
                      </a:r>
                      <a:r>
                        <a:rPr lang="en-US" sz="1350" dirty="0" err="1" smtClean="0"/>
                        <a:t>asociat</a:t>
                      </a:r>
                      <a:r>
                        <a:rPr lang="en-US" sz="1350" dirty="0" smtClean="0"/>
                        <a:t> BAT:0,05-0,25 (kg de </a:t>
                      </a:r>
                      <a:r>
                        <a:rPr lang="en-US" sz="1350" dirty="0" err="1" smtClean="0"/>
                        <a:t>excretat</a:t>
                      </a:r>
                      <a:r>
                        <a:rPr lang="en-US" sz="1350" dirty="0" smtClean="0"/>
                        <a:t>/</a:t>
                      </a:r>
                      <a:r>
                        <a:rPr lang="en-US" sz="1350" dirty="0" err="1" smtClean="0"/>
                        <a:t>spațiu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pentru</a:t>
                      </a:r>
                      <a:r>
                        <a:rPr lang="en-US" sz="1350" dirty="0" smtClean="0"/>
                        <a:t> animal/an)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350" dirty="0" smtClean="0"/>
                        <a:t>Management nutrițional</a:t>
                      </a:r>
                      <a:endParaRPr lang="en-US" sz="1350" dirty="0"/>
                    </a:p>
                  </a:txBody>
                  <a:tcPr/>
                </a:tc>
              </a:tr>
              <a:tr h="727151">
                <a:tc>
                  <a:txBody>
                    <a:bodyPr/>
                    <a:lstStyle/>
                    <a:p>
                      <a:r>
                        <a:rPr lang="en-US" sz="1350" b="1" dirty="0" smtClean="0"/>
                        <a:t>BAT 9</a:t>
                      </a:r>
                      <a:endParaRPr lang="en-US" sz="13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Reducerea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zgomotului</a:t>
                      </a:r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err="1" smtClean="0"/>
                        <a:t>aplicare</a:t>
                      </a:r>
                      <a:r>
                        <a:rPr lang="en-US" sz="1350" dirty="0" smtClean="0"/>
                        <a:t> a </a:t>
                      </a:r>
                      <a:r>
                        <a:rPr lang="en-US" sz="1350" dirty="0" err="1" smtClean="0"/>
                        <a:t>unui</a:t>
                      </a:r>
                      <a:r>
                        <a:rPr lang="en-US" sz="1350" dirty="0" smtClean="0"/>
                        <a:t> plan de </a:t>
                      </a:r>
                      <a:r>
                        <a:rPr lang="en-US" sz="1350" dirty="0" err="1" smtClean="0"/>
                        <a:t>gestionare</a:t>
                      </a:r>
                      <a:r>
                        <a:rPr lang="en-US" sz="1350" dirty="0" smtClean="0"/>
                        <a:t> a </a:t>
                      </a:r>
                      <a:r>
                        <a:rPr lang="en-US" sz="1350" dirty="0" err="1" smtClean="0"/>
                        <a:t>zgomotului</a:t>
                      </a:r>
                      <a:r>
                        <a:rPr lang="ro-RO" sz="1350" dirty="0" smtClean="0"/>
                        <a:t> -</a:t>
                      </a:r>
                      <a:r>
                        <a:rPr lang="en-US" sz="1350" dirty="0" smtClean="0"/>
                        <a:t>protocol de </a:t>
                      </a:r>
                      <a:r>
                        <a:rPr lang="en-US" sz="1350" dirty="0" err="1" smtClean="0"/>
                        <a:t>monitorizare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zgomot</a:t>
                      </a:r>
                      <a:endParaRPr lang="en-US" sz="135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când</a:t>
                      </a:r>
                      <a:r>
                        <a:rPr lang="en-US" sz="1350" dirty="0" smtClean="0"/>
                        <a:t> se </a:t>
                      </a:r>
                      <a:r>
                        <a:rPr lang="en-US" sz="1350" dirty="0" err="1" smtClean="0"/>
                        <a:t>preconizează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și</a:t>
                      </a:r>
                      <a:r>
                        <a:rPr lang="en-US" sz="1350" dirty="0" smtClean="0"/>
                        <a:t>/</a:t>
                      </a:r>
                      <a:r>
                        <a:rPr lang="en-US" sz="1350" dirty="0" err="1" smtClean="0"/>
                        <a:t>sau</a:t>
                      </a:r>
                      <a:r>
                        <a:rPr lang="en-US" sz="1350" dirty="0" smtClean="0"/>
                        <a:t> s-a </a:t>
                      </a:r>
                      <a:r>
                        <a:rPr lang="en-US" sz="1350" dirty="0" err="1" smtClean="0"/>
                        <a:t>dovedit</a:t>
                      </a:r>
                      <a:r>
                        <a:rPr lang="en-US" sz="1350" dirty="0" smtClean="0"/>
                        <a:t> o </a:t>
                      </a:r>
                      <a:r>
                        <a:rPr lang="en-US" sz="1350" dirty="0" err="1" smtClean="0"/>
                        <a:t>poluare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fonică</a:t>
                      </a:r>
                      <a:r>
                        <a:rPr lang="en-US" sz="1350" dirty="0" smtClean="0"/>
                        <a:t> la </a:t>
                      </a:r>
                      <a:r>
                        <a:rPr lang="en-US" sz="1350" dirty="0" err="1" smtClean="0"/>
                        <a:t>nivelul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receptorilor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sensibili</a:t>
                      </a:r>
                      <a:r>
                        <a:rPr lang="en-US" sz="1350" dirty="0" smtClean="0"/>
                        <a:t> </a:t>
                      </a:r>
                    </a:p>
                  </a:txBody>
                  <a:tcPr/>
                </a:tc>
              </a:tr>
              <a:tr h="727151">
                <a:tc>
                  <a:txBody>
                    <a:bodyPr/>
                    <a:lstStyle/>
                    <a:p>
                      <a:r>
                        <a:rPr lang="en-US" sz="1350" b="1" dirty="0" smtClean="0"/>
                        <a:t>BAT 12.</a:t>
                      </a:r>
                    </a:p>
                    <a:p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Reducerea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mirosurilor</a:t>
                      </a:r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/>
                        <a:t>punerea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în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aplicare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și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revizuirea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periodică</a:t>
                      </a:r>
                      <a:r>
                        <a:rPr lang="en-US" sz="1350" dirty="0" smtClean="0"/>
                        <a:t> a </a:t>
                      </a:r>
                      <a:r>
                        <a:rPr lang="en-US" sz="1350" dirty="0" err="1" smtClean="0"/>
                        <a:t>unui</a:t>
                      </a:r>
                      <a:r>
                        <a:rPr lang="en-US" sz="1350" dirty="0" smtClean="0"/>
                        <a:t> plan de </a:t>
                      </a:r>
                      <a:r>
                        <a:rPr lang="en-US" sz="1350" dirty="0" err="1" smtClean="0"/>
                        <a:t>gestionare</a:t>
                      </a:r>
                      <a:r>
                        <a:rPr lang="en-US" sz="1350" dirty="0" smtClean="0"/>
                        <a:t> a </a:t>
                      </a:r>
                      <a:r>
                        <a:rPr lang="en-US" sz="1350" dirty="0" err="1" smtClean="0"/>
                        <a:t>mirosurilor</a:t>
                      </a:r>
                      <a:r>
                        <a:rPr lang="en-US" sz="1350" dirty="0" smtClean="0"/>
                        <a:t> </a:t>
                      </a:r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smtClean="0"/>
                        <a:t>BAT 26 </a:t>
                      </a:r>
                      <a:r>
                        <a:rPr lang="en-US" sz="1350" dirty="0" err="1" smtClean="0"/>
                        <a:t>Monitorizare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mirosuri</a:t>
                      </a:r>
                      <a:endParaRPr lang="ro-RO" sz="1350" dirty="0" smtClean="0"/>
                    </a:p>
                    <a:p>
                      <a:r>
                        <a:rPr lang="en-US" sz="1350" dirty="0" smtClean="0"/>
                        <a:t>BAT 1 –EMS</a:t>
                      </a:r>
                      <a:endParaRPr lang="ro-RO" sz="1350" dirty="0" smtClean="0"/>
                    </a:p>
                    <a:p>
                      <a:r>
                        <a:rPr lang="ro-RO" sz="1350" dirty="0" smtClean="0"/>
                        <a:t>Aplicabil numai în</a:t>
                      </a:r>
                      <a:r>
                        <a:rPr lang="ro-RO" sz="1350" baseline="0" dirty="0" smtClean="0"/>
                        <a:t> caz de neplăceri</a:t>
                      </a:r>
                      <a:r>
                        <a:rPr lang="en-US" sz="1350" dirty="0" smtClean="0"/>
                        <a:t> </a:t>
                      </a:r>
                      <a:endParaRPr lang="en-US" sz="1350" dirty="0"/>
                    </a:p>
                  </a:txBody>
                  <a:tcPr/>
                </a:tc>
              </a:tr>
              <a:tr h="1227309">
                <a:tc>
                  <a:txBody>
                    <a:bodyPr/>
                    <a:lstStyle/>
                    <a:p>
                      <a:r>
                        <a:rPr lang="en-US" sz="1350" b="1" dirty="0" smtClean="0"/>
                        <a:t>BAT 23. </a:t>
                      </a:r>
                      <a:endParaRPr lang="en-US" sz="13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err="1" smtClean="0"/>
                        <a:t>Estimarea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sau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calcularea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reducerii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emisiilor</a:t>
                      </a:r>
                      <a:r>
                        <a:rPr lang="en-US" sz="1350" dirty="0" smtClean="0"/>
                        <a:t> de </a:t>
                      </a:r>
                      <a:r>
                        <a:rPr lang="ro-RO" sz="1350" dirty="0" smtClean="0"/>
                        <a:t>NH3</a:t>
                      </a:r>
                      <a:r>
                        <a:rPr lang="ro-RO" sz="1350" baseline="0" dirty="0" smtClean="0"/>
                        <a:t> </a:t>
                      </a:r>
                      <a:r>
                        <a:rPr lang="en-US" sz="1350" dirty="0" smtClean="0"/>
                        <a:t>generate de </a:t>
                      </a:r>
                      <a:r>
                        <a:rPr lang="en-US" sz="1350" dirty="0" err="1" smtClean="0"/>
                        <a:t>întregul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proces</a:t>
                      </a:r>
                      <a:r>
                        <a:rPr lang="en-US" sz="1350" dirty="0" smtClean="0"/>
                        <a:t> de </a:t>
                      </a:r>
                      <a:r>
                        <a:rPr lang="en-US" sz="1350" dirty="0" err="1" smtClean="0"/>
                        <a:t>producție</a:t>
                      </a:r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350" dirty="0" smtClean="0"/>
                        <a:t>Prin</a:t>
                      </a:r>
                      <a:r>
                        <a:rPr lang="ro-RO" sz="1350" baseline="0" dirty="0" smtClean="0"/>
                        <a:t> </a:t>
                      </a:r>
                      <a:r>
                        <a:rPr lang="en-US" sz="1350" dirty="0" err="1" smtClean="0"/>
                        <a:t>utiliz</a:t>
                      </a:r>
                      <a:r>
                        <a:rPr lang="ro-RO" sz="1350" dirty="0" smtClean="0"/>
                        <a:t>area</a:t>
                      </a:r>
                      <a:r>
                        <a:rPr lang="en-US" sz="1350" dirty="0" smtClean="0"/>
                        <a:t> BAT </a:t>
                      </a:r>
                      <a:r>
                        <a:rPr lang="en-US" sz="1350" dirty="0" err="1" smtClean="0"/>
                        <a:t>disponibile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puse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în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aplicare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în</a:t>
                      </a:r>
                      <a:r>
                        <a:rPr lang="en-US" sz="1350" dirty="0" smtClean="0"/>
                        <a:t> </a:t>
                      </a:r>
                      <a:r>
                        <a:rPr lang="en-US" sz="1350" dirty="0" err="1" smtClean="0"/>
                        <a:t>cadrul</a:t>
                      </a:r>
                      <a:endParaRPr lang="en-US" sz="1350" dirty="0" smtClean="0"/>
                    </a:p>
                    <a:p>
                      <a:endParaRPr lang="en-US" sz="13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50" dirty="0"/>
                    </a:p>
                  </a:txBody>
                  <a:tcPr/>
                </a:tc>
              </a:tr>
              <a:tr h="787107">
                <a:tc>
                  <a:txBody>
                    <a:bodyPr/>
                    <a:lstStyle/>
                    <a:p>
                      <a:r>
                        <a:rPr lang="en-US" sz="1350" b="1" dirty="0" smtClean="0">
                          <a:solidFill>
                            <a:srgbClr val="C00000"/>
                          </a:solidFill>
                        </a:rPr>
                        <a:t>BAT 24. </a:t>
                      </a:r>
                      <a:endParaRPr lang="en-US" sz="135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Monitorizarea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cantit</a:t>
                      </a:r>
                      <a:r>
                        <a:rPr lang="ro-RO" sz="1350" dirty="0" smtClean="0">
                          <a:solidFill>
                            <a:srgbClr val="C00000"/>
                          </a:solidFill>
                        </a:rPr>
                        <a:t>atilor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o-RO" sz="1350" dirty="0" smtClean="0">
                          <a:solidFill>
                            <a:srgbClr val="C00000"/>
                          </a:solidFill>
                        </a:rPr>
                        <a:t>N</a:t>
                      </a:r>
                      <a:r>
                        <a:rPr lang="ro-RO" sz="135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și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o-RO" sz="135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total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excretat</a:t>
                      </a:r>
                      <a:endParaRPr lang="en-US" sz="135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cel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puțin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o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dată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pe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an</a:t>
                      </a:r>
                      <a:endParaRPr lang="en-US" sz="135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Estimare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prin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utilizarea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analizei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dejecțiilor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o-RO" sz="135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Calcul</a:t>
                      </a:r>
                      <a:r>
                        <a:rPr lang="ro-RO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pe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baz</a:t>
                      </a:r>
                      <a:r>
                        <a:rPr lang="ro-RO" sz="1350" dirty="0" smtClean="0">
                          <a:solidFill>
                            <a:srgbClr val="C00000"/>
                          </a:solidFill>
                        </a:rPr>
                        <a:t>ă de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bilanț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masic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al </a:t>
                      </a:r>
                      <a:r>
                        <a:rPr lang="ro-RO" sz="1350" dirty="0" smtClean="0">
                          <a:solidFill>
                            <a:srgbClr val="C00000"/>
                          </a:solidFill>
                        </a:rPr>
                        <a:t>N, P </a:t>
                      </a:r>
                      <a:endParaRPr lang="en-US" sz="135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454496">
                <a:tc>
                  <a:txBody>
                    <a:bodyPr/>
                    <a:lstStyle/>
                    <a:p>
                      <a:r>
                        <a:rPr lang="en-US" sz="1350" b="1" dirty="0" smtClean="0">
                          <a:solidFill>
                            <a:srgbClr val="C00000"/>
                          </a:solidFill>
                        </a:rPr>
                        <a:t>BAT 25.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   </a:t>
                      </a:r>
                      <a:endParaRPr lang="en-US" sz="135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Monitorizarea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emi</a:t>
                      </a:r>
                      <a:r>
                        <a:rPr lang="ro-RO" sz="1350" dirty="0" smtClean="0">
                          <a:solidFill>
                            <a:srgbClr val="C00000"/>
                          </a:solidFill>
                        </a:rPr>
                        <a:t>sii</a:t>
                      </a:r>
                      <a:r>
                        <a:rPr lang="ro-RO" sz="1350" baseline="0" dirty="0" smtClean="0">
                          <a:solidFill>
                            <a:srgbClr val="C00000"/>
                          </a:solidFill>
                        </a:rPr>
                        <a:t> NH3</a:t>
                      </a:r>
                      <a:endParaRPr lang="en-US" sz="135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cel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puțin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o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dată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pe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an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sau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când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se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modifică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sistemul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de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adăpostire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etc</a:t>
                      </a:r>
                      <a:endParaRPr lang="en-US" sz="135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Estimare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pe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bază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de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bilanț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masic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bazat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pe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excreție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și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pe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azotul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total </a:t>
                      </a:r>
                      <a:r>
                        <a:rPr lang="ro-RO" sz="1350" dirty="0" smtClean="0">
                          <a:solidFill>
                            <a:srgbClr val="C00000"/>
                          </a:solidFill>
                        </a:rPr>
                        <a:t>din</a:t>
                      </a:r>
                      <a:r>
                        <a:rPr lang="ro-RO" sz="135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fiecare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etapă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de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gestionare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a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dejecțiilor</a:t>
                      </a:r>
                      <a:endParaRPr lang="en-US" sz="135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350" dirty="0" smtClean="0">
                          <a:solidFill>
                            <a:srgbClr val="C00000"/>
                          </a:solidFill>
                        </a:rPr>
                        <a:t>M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ăsurarea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concentrației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de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amoniac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și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a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ratei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de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ventilație</a:t>
                      </a:r>
                      <a:endParaRPr lang="en-US" sz="135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Estimare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prin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utilizarea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factorilor</a:t>
                      </a:r>
                      <a:r>
                        <a:rPr lang="en-US" sz="1350" dirty="0" smtClean="0">
                          <a:solidFill>
                            <a:srgbClr val="C00000"/>
                          </a:solidFill>
                        </a:rPr>
                        <a:t> de </a:t>
                      </a:r>
                      <a:r>
                        <a:rPr lang="en-US" sz="1350" dirty="0" err="1" smtClean="0">
                          <a:solidFill>
                            <a:srgbClr val="C00000"/>
                          </a:solidFill>
                        </a:rPr>
                        <a:t>emisie</a:t>
                      </a:r>
                      <a:endParaRPr lang="en-US" sz="135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0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4728605"/>
              </p:ext>
            </p:extLst>
          </p:nvPr>
        </p:nvGraphicFramePr>
        <p:xfrm>
          <a:off x="0" y="71718"/>
          <a:ext cx="9143999" cy="671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826"/>
                <a:gridCol w="1825081"/>
                <a:gridCol w="2391771"/>
                <a:gridCol w="3753321"/>
              </a:tblGrid>
              <a:tr h="836443">
                <a:tc>
                  <a:txBody>
                    <a:bodyPr/>
                    <a:lstStyle/>
                    <a:p>
                      <a:r>
                        <a:rPr lang="ro-RO" dirty="0" smtClean="0"/>
                        <a:t>CONCLUZII</a:t>
                      </a:r>
                      <a:r>
                        <a:rPr lang="ro-RO" baseline="0" dirty="0" smtClean="0"/>
                        <a:t> </a:t>
                      </a:r>
                      <a:r>
                        <a:rPr lang="ro-RO" dirty="0" smtClean="0"/>
                        <a:t>BAT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La ce se refera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Condiții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Observații</a:t>
                      </a:r>
                      <a:endParaRPr lang="en-US" dirty="0"/>
                    </a:p>
                  </a:txBody>
                  <a:tcPr/>
                </a:tc>
              </a:tr>
              <a:tr h="78543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BAT 27.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Monitorizarea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emisii</a:t>
                      </a:r>
                      <a:r>
                        <a:rPr lang="ro-RO" baseline="0" dirty="0" smtClean="0"/>
                        <a:t> </a:t>
                      </a:r>
                      <a:r>
                        <a:rPr lang="en-US" dirty="0" smtClean="0"/>
                        <a:t>de </a:t>
                      </a:r>
                      <a:r>
                        <a:rPr lang="en-US" dirty="0" err="1" smtClean="0"/>
                        <a:t>pulberi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 </a:t>
                      </a:r>
                      <a:r>
                        <a:rPr lang="en-US" dirty="0" err="1" smtClean="0"/>
                        <a:t>dată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</a:t>
                      </a:r>
                      <a:r>
                        <a:rPr lang="en-US" dirty="0" smtClean="0"/>
                        <a:t> an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M</a:t>
                      </a:r>
                      <a:r>
                        <a:rPr lang="en-US" dirty="0" err="1" smtClean="0"/>
                        <a:t>ăsurare</a:t>
                      </a:r>
                      <a:r>
                        <a:rPr lang="en-US" dirty="0" smtClean="0"/>
                        <a:t> con</a:t>
                      </a:r>
                      <a:r>
                        <a:rPr lang="ro-RO" dirty="0" smtClean="0"/>
                        <a:t>c.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pulberi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și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ratei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ventilație</a:t>
                      </a:r>
                      <a:r>
                        <a:rPr lang="en-US" dirty="0" smtClean="0"/>
                        <a:t> </a:t>
                      </a:r>
                      <a:endParaRPr lang="ro-RO" dirty="0" smtClean="0"/>
                    </a:p>
                    <a:p>
                      <a:r>
                        <a:rPr lang="en-US" dirty="0" err="1" smtClean="0"/>
                        <a:t>Estimare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utilizarea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factorilor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emisie</a:t>
                      </a:r>
                      <a:endParaRPr lang="en-US" dirty="0"/>
                    </a:p>
                  </a:txBody>
                  <a:tcPr/>
                </a:tc>
              </a:tr>
              <a:tr h="169756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BAT 28.  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Monitorizarea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emisii</a:t>
                      </a:r>
                      <a:r>
                        <a:rPr lang="ro-RO" baseline="0" dirty="0" smtClean="0"/>
                        <a:t> NH3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pulberi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și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sau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mirosuri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adăpost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pentru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animale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echipat</a:t>
                      </a:r>
                      <a:r>
                        <a:rPr lang="ro-RO" dirty="0" smtClean="0"/>
                        <a:t>e</a:t>
                      </a:r>
                      <a:r>
                        <a:rPr lang="en-US" dirty="0" smtClean="0"/>
                        <a:t> cu un </a:t>
                      </a:r>
                      <a:r>
                        <a:rPr lang="en-US" dirty="0" err="1" smtClean="0"/>
                        <a:t>sistem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purificare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conform </a:t>
                      </a:r>
                      <a:r>
                        <a:rPr lang="en-US" dirty="0" err="1" smtClean="0"/>
                        <a:t>unui</a:t>
                      </a:r>
                      <a:r>
                        <a:rPr lang="en-US" dirty="0" smtClean="0"/>
                        <a:t> protocol de </a:t>
                      </a:r>
                      <a:r>
                        <a:rPr lang="en-US" dirty="0" err="1" smtClean="0"/>
                        <a:t>măsurare</a:t>
                      </a:r>
                      <a:r>
                        <a:rPr lang="en-US" dirty="0" smtClean="0"/>
                        <a:t> - o </a:t>
                      </a:r>
                      <a:r>
                        <a:rPr lang="en-US" dirty="0" err="1" smtClean="0"/>
                        <a:t>dată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</a:t>
                      </a:r>
                      <a:r>
                        <a:rPr lang="en-US" dirty="0" smtClean="0"/>
                        <a:t> an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Verificarea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performanței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sistemului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măsurarea</a:t>
                      </a:r>
                      <a:r>
                        <a:rPr lang="ro-RO" dirty="0" smtClean="0"/>
                        <a:t> </a:t>
                      </a:r>
                      <a:r>
                        <a:rPr lang="en-US" dirty="0" smtClean="0"/>
                        <a:t>NH3, </a:t>
                      </a:r>
                      <a:r>
                        <a:rPr lang="en-US" dirty="0" err="1" smtClean="0"/>
                        <a:t>mirosuri</a:t>
                      </a:r>
                      <a:r>
                        <a:rPr lang="ro-RO" baseline="0" dirty="0" smtClean="0"/>
                        <a:t> </a:t>
                      </a:r>
                      <a:r>
                        <a:rPr lang="en-US" dirty="0" err="1" smtClean="0"/>
                        <a:t>și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sau</a:t>
                      </a:r>
                      <a:r>
                        <a:rPr lang="en-US" dirty="0" smtClean="0"/>
                        <a:t> a </a:t>
                      </a:r>
                      <a:r>
                        <a:rPr lang="en-US" dirty="0" err="1" smtClean="0"/>
                        <a:t>pulberilor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Controlul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eficienței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funcționării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sistemului</a:t>
                      </a:r>
                      <a:r>
                        <a:rPr lang="en-US" dirty="0" smtClean="0"/>
                        <a:t> (ex </a:t>
                      </a:r>
                      <a:r>
                        <a:rPr lang="en-US" dirty="0" err="1" smtClean="0"/>
                        <a:t>înregistrarea</a:t>
                      </a:r>
                      <a:r>
                        <a:rPr lang="en-US" dirty="0" smtClean="0"/>
                        <a:t> continua a </a:t>
                      </a:r>
                      <a:r>
                        <a:rPr lang="en-US" dirty="0" err="1" smtClean="0"/>
                        <a:t>parametrilor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prin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utilizarea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unor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sisteme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alarmă</a:t>
                      </a:r>
                      <a:r>
                        <a:rPr lang="en-US" dirty="0" smtClean="0"/>
                        <a:t>)  - </a:t>
                      </a:r>
                      <a:r>
                        <a:rPr lang="en-US" dirty="0" err="1" smtClean="0"/>
                        <a:t>zilnic</a:t>
                      </a:r>
                      <a:endParaRPr lang="en-US" dirty="0" smtClean="0"/>
                    </a:p>
                  </a:txBody>
                  <a:tcPr/>
                </a:tc>
              </a:tr>
              <a:tr h="19255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BAT 29.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Monitorizarea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parametrilor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procesului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cel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puțin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o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dată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pe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an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Consumul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apă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Consumul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energie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electrică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Consumul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combustibil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Numărul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animale</a:t>
                      </a:r>
                      <a:r>
                        <a:rPr lang="en-US" dirty="0" smtClean="0"/>
                        <a:t> care </a:t>
                      </a:r>
                      <a:r>
                        <a:rPr lang="en-US" dirty="0" err="1" smtClean="0"/>
                        <a:t>intră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și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ies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inclusiv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nașterile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și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mortalitățile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în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cazul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în</a:t>
                      </a:r>
                      <a:r>
                        <a:rPr lang="en-US" dirty="0" smtClean="0"/>
                        <a:t> care </a:t>
                      </a:r>
                      <a:r>
                        <a:rPr lang="en-US" dirty="0" err="1" smtClean="0"/>
                        <a:t>este</a:t>
                      </a:r>
                      <a:r>
                        <a:rPr lang="en-US" dirty="0" smtClean="0"/>
                        <a:t> relevant</a:t>
                      </a:r>
                    </a:p>
                    <a:p>
                      <a:r>
                        <a:rPr lang="en-US" dirty="0" err="1" smtClean="0"/>
                        <a:t>Consumul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furaje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Generarea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dejecții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animalier</a:t>
                      </a:r>
                      <a:endParaRPr lang="en-US" dirty="0"/>
                    </a:p>
                  </a:txBody>
                  <a:tcPr/>
                </a:tc>
              </a:tr>
              <a:tr h="14695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BAT 32.   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BAT-AEL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pentru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emisiile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de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amoniac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în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aer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provenite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din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fiecare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adăpost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pentru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puii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de carne</a:t>
                      </a:r>
                      <a:endParaRPr lang="ro-RO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NH3: 0,01-0,08 kg de NH3/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spațiu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pentru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animal/an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b="1" dirty="0" smtClean="0">
                          <a:solidFill>
                            <a:srgbClr val="C00000"/>
                          </a:solidFill>
                        </a:rPr>
                        <a:t>Tehnica</a:t>
                      </a:r>
                      <a:r>
                        <a:rPr lang="ro-RO" b="1" baseline="0" dirty="0" smtClean="0">
                          <a:solidFill>
                            <a:srgbClr val="C00000"/>
                          </a:solidFill>
                        </a:rPr>
                        <a:t> de m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onitorizare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este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prevăzută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C00000"/>
                          </a:solidFill>
                        </a:rPr>
                        <a:t>în</a:t>
                      </a:r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 BAT 25</a:t>
                      </a:r>
                    </a:p>
                    <a:p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86" y="136420"/>
            <a:ext cx="7886700" cy="1325563"/>
          </a:xfrm>
        </p:spPr>
        <p:txBody>
          <a:bodyPr>
            <a:normAutofit/>
          </a:bodyPr>
          <a:lstStyle/>
          <a:p>
            <a:r>
              <a:rPr lang="ro-RO" dirty="0" smtClean="0"/>
              <a:t> </a:t>
            </a:r>
            <a:r>
              <a:rPr lang="ro-RO" sz="2800" b="1" dirty="0"/>
              <a:t>Alte </a:t>
            </a:r>
            <a:r>
              <a:rPr lang="en-US" sz="2800" b="1" dirty="0"/>
              <a:t>BREF/BAT </a:t>
            </a:r>
            <a:r>
              <a:rPr lang="en-US" sz="2800" b="1" dirty="0" err="1" smtClean="0"/>
              <a:t>relevante</a:t>
            </a:r>
            <a:r>
              <a:rPr lang="ro-RO" sz="2800" b="1" dirty="0" smtClean="0"/>
              <a:t/>
            </a:r>
            <a:br>
              <a:rPr lang="ro-RO" sz="2800" b="1" dirty="0" smtClean="0"/>
            </a:br>
            <a:r>
              <a:rPr lang="ro-RO" sz="2400" dirty="0" smtClean="0"/>
              <a:t>Concluziile BAT - creștere intensivă păsări</a:t>
            </a:r>
            <a:r>
              <a:rPr lang="en-US" sz="2400" dirty="0" smtClean="0"/>
              <a:t> de </a:t>
            </a:r>
            <a:r>
              <a:rPr lang="en-US" sz="2400" dirty="0" err="1" smtClean="0"/>
              <a:t>curte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52834"/>
            <a:ext cx="7886700" cy="4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13" y="992188"/>
            <a:ext cx="4629150" cy="347186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29841" y="1243173"/>
            <a:ext cx="2949178" cy="3220877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“</a:t>
            </a:r>
            <a:r>
              <a:rPr lang="ro-RO" sz="2000" dirty="0"/>
              <a:t>Decizia de punere în aplicare (UE) 2017/302 -februarie 2017 de stabilire a </a:t>
            </a:r>
            <a:r>
              <a:rPr lang="ro-RO" sz="2000" b="1" dirty="0">
                <a:solidFill>
                  <a:schemeClr val="accent1">
                    <a:lumMod val="75000"/>
                  </a:schemeClr>
                </a:solidFill>
              </a:rPr>
              <a:t>CONCLUZIILOR privind BAT pentru creșterea intensivă a păsărilor de curte și a porcilor</a:t>
            </a:r>
            <a:r>
              <a:rPr lang="en-US" sz="2000" dirty="0"/>
              <a:t>”</a:t>
            </a:r>
            <a:r>
              <a:rPr lang="ro-RO" sz="2000" dirty="0"/>
              <a:t>, </a:t>
            </a:r>
            <a:r>
              <a:rPr lang="ro-RO" sz="2000" b="1" dirty="0"/>
              <a:t>raport</a:t>
            </a:r>
            <a:r>
              <a:rPr lang="en-US" sz="2000" b="1" dirty="0"/>
              <a:t>at</a:t>
            </a:r>
            <a:r>
              <a:rPr lang="ro-RO" sz="2000" b="1" dirty="0"/>
              <a:t> </a:t>
            </a:r>
            <a:r>
              <a:rPr lang="en-US" sz="2000" b="1" dirty="0"/>
              <a:t>la </a:t>
            </a:r>
            <a:r>
              <a:rPr lang="ro-RO" sz="2000" b="1" dirty="0"/>
              <a:t>cerințele de monitorizare pentru emisiile în aer</a:t>
            </a:r>
            <a:endParaRPr lang="en-US" sz="20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ro-RO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ro-RO" sz="2000" b="1" dirty="0" smtClean="0"/>
              <a:t>În preambulul Deciziei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535"/>
            <a:ext cx="9144000" cy="50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148811"/>
            <a:ext cx="7680960" cy="1371600"/>
          </a:xfrm>
        </p:spPr>
        <p:txBody>
          <a:bodyPr>
            <a:normAutofit/>
          </a:bodyPr>
          <a:lstStyle/>
          <a:p>
            <a:r>
              <a:rPr lang="ro-RO" b="1" dirty="0" smtClean="0"/>
              <a:t>CONCLUZII BAT</a:t>
            </a:r>
            <a:br>
              <a:rPr lang="ro-RO" b="1" dirty="0" smtClean="0"/>
            </a:br>
            <a:r>
              <a:rPr lang="ro-RO" sz="2100" dirty="0" smtClean="0"/>
              <a:t>creștere </a:t>
            </a:r>
            <a:r>
              <a:rPr lang="ro-RO" sz="2100" dirty="0"/>
              <a:t>intensivă a porcilor și păsărilor de curte</a:t>
            </a:r>
            <a:endParaRPr lang="en-US" sz="2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9842" y="1627021"/>
            <a:ext cx="4083568" cy="582930"/>
          </a:xfrm>
        </p:spPr>
        <p:txBody>
          <a:bodyPr>
            <a:normAutofit/>
          </a:bodyPr>
          <a:lstStyle/>
          <a:p>
            <a:r>
              <a:rPr lang="ro-RO" sz="2000" b="1" dirty="0" smtClean="0"/>
              <a:t>Struct</a:t>
            </a:r>
            <a:r>
              <a:rPr lang="en-US" sz="2000" b="1" dirty="0" smtClean="0"/>
              <a:t>u</a:t>
            </a:r>
            <a:r>
              <a:rPr lang="ro-RO" sz="2000" b="1" dirty="0" smtClean="0"/>
              <a:t>ră </a:t>
            </a:r>
            <a:r>
              <a:rPr lang="ro-RO" sz="2000" b="1" dirty="0"/>
              <a:t>C</a:t>
            </a:r>
            <a:r>
              <a:rPr lang="ro-RO" sz="2000" b="1" dirty="0" smtClean="0"/>
              <a:t>oncuzii </a:t>
            </a:r>
            <a:r>
              <a:rPr lang="ro-RO" sz="2000" b="1" dirty="0"/>
              <a:t>BAT </a:t>
            </a:r>
            <a:r>
              <a:rPr lang="ro-RO" sz="2000" b="1" dirty="0" smtClean="0"/>
              <a:t>- 4 </a:t>
            </a:r>
            <a:r>
              <a:rPr lang="ro-RO" sz="2000" b="1" dirty="0"/>
              <a:t>capitole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886" y="2491758"/>
            <a:ext cx="3927524" cy="3232767"/>
          </a:xfrm>
        </p:spPr>
        <p:txBody>
          <a:bodyPr>
            <a:normAutofit lnSpcReduction="10000"/>
          </a:bodyPr>
          <a:lstStyle/>
          <a:p>
            <a:r>
              <a:rPr lang="ro-RO" sz="2100" b="1" dirty="0">
                <a:solidFill>
                  <a:srgbClr val="C00000"/>
                </a:solidFill>
              </a:rPr>
              <a:t>34 de concluzii BAT</a:t>
            </a:r>
            <a:r>
              <a:rPr lang="ro-RO" sz="2100" dirty="0"/>
              <a:t>, prezentate în 3 capitole</a:t>
            </a:r>
            <a:r>
              <a:rPr lang="en-US" sz="2100" dirty="0"/>
              <a:t>:</a:t>
            </a:r>
          </a:p>
          <a:p>
            <a:pPr lvl="1"/>
            <a:r>
              <a:rPr lang="ro-RO" sz="1800" b="1" dirty="0"/>
              <a:t>Capitolul 1  </a:t>
            </a:r>
            <a:r>
              <a:rPr lang="ro-RO" sz="1800" dirty="0"/>
              <a:t>- </a:t>
            </a:r>
            <a:r>
              <a:rPr lang="en-US" sz="1800" b="1" dirty="0">
                <a:solidFill>
                  <a:srgbClr val="00B0F0"/>
                </a:solidFill>
              </a:rPr>
              <a:t>CONCLUZII GENERALE BAT</a:t>
            </a:r>
            <a:r>
              <a:rPr lang="ro-RO" sz="1800" b="1" dirty="0">
                <a:solidFill>
                  <a:srgbClr val="00B0F0"/>
                </a:solidFill>
              </a:rPr>
              <a:t> (BAT 1-29)</a:t>
            </a:r>
            <a:r>
              <a:rPr lang="ro-RO" sz="1800" dirty="0"/>
              <a:t>, aplicabile atât creșetrii intensive a porcilor, cât și pentru creșterea intensivă a păsărilor </a:t>
            </a:r>
            <a:endParaRPr lang="en-US" sz="1800" dirty="0"/>
          </a:p>
          <a:p>
            <a:pPr lvl="1"/>
            <a:r>
              <a:rPr lang="ro-RO" b="1" dirty="0" smtClean="0"/>
              <a:t>Capitolele 2 și 3 </a:t>
            </a:r>
            <a:r>
              <a:rPr lang="en-US" b="1" dirty="0" smtClean="0">
                <a:solidFill>
                  <a:srgbClr val="00B0F0"/>
                </a:solidFill>
              </a:rPr>
              <a:t>CONCLUZII SPECIFICE SE</a:t>
            </a:r>
            <a:r>
              <a:rPr lang="ro-RO" b="1" dirty="0" smtClean="0">
                <a:solidFill>
                  <a:srgbClr val="00B0F0"/>
                </a:solidFill>
              </a:rPr>
              <a:t>C</a:t>
            </a:r>
            <a:r>
              <a:rPr lang="en-US" b="1" dirty="0" smtClean="0">
                <a:solidFill>
                  <a:srgbClr val="00B0F0"/>
                </a:solidFill>
              </a:rPr>
              <a:t>TORULUI </a:t>
            </a:r>
            <a:r>
              <a:rPr lang="en-US" dirty="0" smtClean="0"/>
              <a:t>(</a:t>
            </a:r>
            <a:r>
              <a:rPr lang="en-US" dirty="0" err="1" smtClean="0"/>
              <a:t>capitolul</a:t>
            </a:r>
            <a:r>
              <a:rPr lang="en-US" dirty="0" smtClean="0"/>
              <a:t> 2 </a:t>
            </a:r>
            <a:r>
              <a:rPr lang="ro-RO" dirty="0" smtClean="0"/>
              <a:t>– </a:t>
            </a:r>
            <a:r>
              <a:rPr lang="en-US" dirty="0" err="1" smtClean="0"/>
              <a:t>porci</a:t>
            </a:r>
            <a:r>
              <a:rPr lang="ro-RO" dirty="0" smtClean="0"/>
              <a:t> </a:t>
            </a:r>
            <a:r>
              <a:rPr lang="ro-RO" b="1" dirty="0" smtClean="0">
                <a:solidFill>
                  <a:srgbClr val="00B0F0"/>
                </a:solidFill>
              </a:rPr>
              <a:t>(BAT 30)</a:t>
            </a:r>
            <a:r>
              <a:rPr lang="en-US" dirty="0" smtClean="0"/>
              <a:t>, </a:t>
            </a:r>
            <a:r>
              <a:rPr lang="en-US" b="1" dirty="0" err="1" smtClean="0"/>
              <a:t>capitolul</a:t>
            </a:r>
            <a:r>
              <a:rPr lang="en-US" b="1" dirty="0" smtClean="0"/>
              <a:t> 3 </a:t>
            </a:r>
            <a:r>
              <a:rPr lang="ro-RO" b="1" dirty="0" smtClean="0"/>
              <a:t>– </a:t>
            </a:r>
            <a:r>
              <a:rPr lang="en-US" b="1" dirty="0" smtClean="0"/>
              <a:t>p</a:t>
            </a:r>
            <a:r>
              <a:rPr lang="ro-RO" b="1" dirty="0" smtClean="0"/>
              <a:t>ăsări </a:t>
            </a:r>
            <a:r>
              <a:rPr lang="ro-RO" b="1" dirty="0" smtClean="0">
                <a:solidFill>
                  <a:srgbClr val="00B0F0"/>
                </a:solidFill>
              </a:rPr>
              <a:t>BAT 31-34</a:t>
            </a:r>
            <a:r>
              <a:rPr lang="ro-RO" dirty="0" smtClean="0"/>
              <a:t>) – se aplică în completarea concluziilor BAT generale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0743" y="1520411"/>
            <a:ext cx="4092564" cy="667048"/>
          </a:xfrm>
        </p:spPr>
        <p:txBody>
          <a:bodyPr>
            <a:normAutofit/>
          </a:bodyPr>
          <a:lstStyle/>
          <a:p>
            <a:r>
              <a:rPr lang="ro-RO" sz="2000" b="1" dirty="0"/>
              <a:t>Capitolul 4 – Descrierea </a:t>
            </a:r>
            <a:r>
              <a:rPr lang="ro-RO" sz="2000" b="1" dirty="0" smtClean="0"/>
              <a:t>tehnicilor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3410" y="2395610"/>
            <a:ext cx="4625056" cy="3621471"/>
          </a:xfrm>
        </p:spPr>
        <p:txBody>
          <a:bodyPr>
            <a:normAutofit lnSpcReduction="10000"/>
          </a:bodyPr>
          <a:lstStyle/>
          <a:p>
            <a:pPr lvl="2"/>
            <a:r>
              <a:rPr lang="ro-RO" sz="2000" b="1" dirty="0"/>
              <a:t>management nutritional </a:t>
            </a:r>
            <a:r>
              <a:rPr lang="ro-RO" sz="2000" dirty="0"/>
              <a:t>(reducere emisii din azot/fosfor excretat), </a:t>
            </a:r>
            <a:endParaRPr lang="en-US" sz="2000" dirty="0"/>
          </a:p>
          <a:p>
            <a:pPr lvl="2"/>
            <a:r>
              <a:rPr lang="ro-RO" sz="2000" b="1" dirty="0" smtClean="0"/>
              <a:t>reducere </a:t>
            </a:r>
            <a:r>
              <a:rPr lang="ro-RO" sz="2000" b="1" dirty="0"/>
              <a:t>emisii </a:t>
            </a:r>
            <a:r>
              <a:rPr lang="ro-RO" sz="2000" dirty="0"/>
              <a:t>(aer, mirosuri, apă, emisii din depozitare dejecții), </a:t>
            </a:r>
            <a:endParaRPr lang="en-US" sz="2000" dirty="0"/>
          </a:p>
          <a:p>
            <a:pPr lvl="2"/>
            <a:r>
              <a:rPr lang="ro-RO" sz="2000" dirty="0"/>
              <a:t>eficiență energetică, </a:t>
            </a:r>
            <a:endParaRPr lang="en-US" sz="2000" dirty="0"/>
          </a:p>
          <a:p>
            <a:pPr lvl="2"/>
            <a:r>
              <a:rPr lang="ro-RO" sz="2000" dirty="0" smtClean="0"/>
              <a:t>prelucrare </a:t>
            </a:r>
            <a:r>
              <a:rPr lang="ro-RO" sz="2000" dirty="0"/>
              <a:t>dejecțiilor în fermă, </a:t>
            </a:r>
            <a:endParaRPr lang="en-US" sz="2000" dirty="0"/>
          </a:p>
          <a:p>
            <a:pPr lvl="2"/>
            <a:r>
              <a:rPr lang="ro-RO" sz="2000" dirty="0"/>
              <a:t>împrăștiere pe sol dejecții, </a:t>
            </a:r>
            <a:endParaRPr lang="en-US" sz="2000" dirty="0"/>
          </a:p>
          <a:p>
            <a:pPr lvl="2"/>
            <a:r>
              <a:rPr lang="ro-RO" sz="2000" b="1" dirty="0" smtClean="0">
                <a:solidFill>
                  <a:srgbClr val="C00000"/>
                </a:solidFill>
              </a:rPr>
              <a:t>monitorizare </a:t>
            </a:r>
            <a:r>
              <a:rPr lang="ro-RO" sz="2000" b="1" dirty="0">
                <a:solidFill>
                  <a:srgbClr val="C00000"/>
                </a:solidFill>
              </a:rPr>
              <a:t>a amoniacului, pulberilor, a sistemelor de purificare aer</a:t>
            </a:r>
            <a:r>
              <a:rPr lang="ro-RO" sz="2000" dirty="0"/>
              <a:t> </a:t>
            </a:r>
            <a:endParaRPr lang="en-US" sz="2000" dirty="0"/>
          </a:p>
          <a:p>
            <a:pPr lvl="2"/>
            <a:r>
              <a:rPr lang="ro-RO" sz="2000" b="1" dirty="0" smtClean="0"/>
              <a:t>tratare </a:t>
            </a:r>
            <a:r>
              <a:rPr lang="ro-RO" sz="2000" dirty="0"/>
              <a:t>emisii în aer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30" y="281152"/>
            <a:ext cx="7406640" cy="1017270"/>
          </a:xfrm>
        </p:spPr>
        <p:txBody>
          <a:bodyPr>
            <a:normAutofit/>
          </a:bodyPr>
          <a:lstStyle/>
          <a:p>
            <a:r>
              <a:rPr lang="ro-RO" b="1" dirty="0" smtClean="0"/>
              <a:t>TERMENI RELEVANȚI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02" y="1298422"/>
            <a:ext cx="8482833" cy="5217992"/>
          </a:xfrm>
        </p:spPr>
        <p:txBody>
          <a:bodyPr>
            <a:normAutofit/>
          </a:bodyPr>
          <a:lstStyle/>
          <a:p>
            <a:r>
              <a:rPr lang="en-US" sz="2200" b="1" dirty="0" err="1">
                <a:solidFill>
                  <a:srgbClr val="C00000"/>
                </a:solidFill>
              </a:rPr>
              <a:t>Spațiu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pentru</a:t>
            </a:r>
            <a:r>
              <a:rPr lang="en-US" sz="2200" b="1" dirty="0">
                <a:solidFill>
                  <a:srgbClr val="C00000"/>
                </a:solidFill>
              </a:rPr>
              <a:t> animal</a:t>
            </a:r>
            <a:r>
              <a:rPr lang="ro-RO" sz="2200" b="1" dirty="0">
                <a:solidFill>
                  <a:srgbClr val="C00000"/>
                </a:solidFill>
              </a:rPr>
              <a:t> </a:t>
            </a:r>
            <a:r>
              <a:rPr lang="ro-RO" sz="2200" dirty="0" smtClean="0"/>
              <a:t>- </a:t>
            </a:r>
            <a:r>
              <a:rPr lang="en-US" sz="2200" dirty="0" err="1"/>
              <a:t>Spațiul</a:t>
            </a:r>
            <a:r>
              <a:rPr lang="en-US" sz="2200" dirty="0"/>
              <a:t> </a:t>
            </a:r>
            <a:r>
              <a:rPr lang="en-US" sz="2200" dirty="0" err="1"/>
              <a:t>prevăzut</a:t>
            </a:r>
            <a:r>
              <a:rPr lang="en-US" sz="2200" dirty="0"/>
              <a:t> </a:t>
            </a:r>
            <a:r>
              <a:rPr lang="en-US" sz="2200" dirty="0" err="1"/>
              <a:t>pentru</a:t>
            </a:r>
            <a:r>
              <a:rPr lang="en-US" sz="2200" dirty="0"/>
              <a:t> </a:t>
            </a:r>
            <a:r>
              <a:rPr lang="en-US" sz="2200" dirty="0" err="1"/>
              <a:t>fiecare</a:t>
            </a:r>
            <a:r>
              <a:rPr lang="en-US" sz="2200" dirty="0"/>
              <a:t> animal </a:t>
            </a:r>
            <a:r>
              <a:rPr lang="en-US" sz="2200" dirty="0" err="1"/>
              <a:t>într</a:t>
            </a:r>
            <a:r>
              <a:rPr lang="en-US" sz="2200" dirty="0"/>
              <a:t>-un </a:t>
            </a:r>
            <a:r>
              <a:rPr lang="en-US" sz="2200" dirty="0" err="1"/>
              <a:t>sistem</a:t>
            </a:r>
            <a:r>
              <a:rPr lang="en-US" sz="2200" dirty="0"/>
              <a:t> de </a:t>
            </a:r>
            <a:r>
              <a:rPr lang="en-US" sz="2200" dirty="0" err="1"/>
              <a:t>adăpostire</a:t>
            </a:r>
            <a:r>
              <a:rPr lang="en-US" sz="2200" dirty="0"/>
              <a:t>, </a:t>
            </a:r>
            <a:r>
              <a:rPr lang="en-US" sz="2200" dirty="0" err="1"/>
              <a:t>ținând</a:t>
            </a:r>
            <a:r>
              <a:rPr lang="en-US" sz="2200" dirty="0"/>
              <a:t> </a:t>
            </a:r>
            <a:r>
              <a:rPr lang="en-US" sz="2200" dirty="0" err="1"/>
              <a:t>seama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C00000"/>
                </a:solidFill>
              </a:rPr>
              <a:t>de </a:t>
            </a:r>
            <a:r>
              <a:rPr lang="en-US" sz="2200" dirty="0" err="1">
                <a:solidFill>
                  <a:srgbClr val="C00000"/>
                </a:solidFill>
              </a:rPr>
              <a:t>capacitatea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  <a:r>
              <a:rPr lang="en-US" sz="2200" dirty="0" err="1">
                <a:solidFill>
                  <a:srgbClr val="C00000"/>
                </a:solidFill>
              </a:rPr>
              <a:t>maximă</a:t>
            </a:r>
            <a:r>
              <a:rPr lang="en-US" sz="2200" dirty="0">
                <a:solidFill>
                  <a:srgbClr val="C00000"/>
                </a:solidFill>
              </a:rPr>
              <a:t> a </a:t>
            </a:r>
            <a:r>
              <a:rPr lang="en-US" sz="2200" dirty="0" err="1" smtClean="0">
                <a:solidFill>
                  <a:srgbClr val="C00000"/>
                </a:solidFill>
              </a:rPr>
              <a:t>exploatației</a:t>
            </a:r>
            <a:r>
              <a:rPr lang="en-US" sz="2200" dirty="0" smtClean="0">
                <a:solidFill>
                  <a:srgbClr val="C00000"/>
                </a:solidFill>
              </a:rPr>
              <a:t>/</a:t>
            </a:r>
            <a:r>
              <a:rPr lang="en-US" sz="2200" dirty="0" err="1" smtClean="0">
                <a:solidFill>
                  <a:srgbClr val="C00000"/>
                </a:solidFill>
              </a:rPr>
              <a:t>instalației</a:t>
            </a:r>
            <a:endParaRPr lang="ro-RO" sz="2200" i="1" dirty="0" smtClean="0"/>
          </a:p>
          <a:p>
            <a:r>
              <a:rPr lang="ro-RO" sz="2200" b="1" dirty="0">
                <a:solidFill>
                  <a:srgbClr val="C00000"/>
                </a:solidFill>
              </a:rPr>
              <a:t>BAT-AEL</a:t>
            </a:r>
            <a:r>
              <a:rPr lang="ro-RO" sz="2200" dirty="0" smtClean="0">
                <a:solidFill>
                  <a:srgbClr val="C00000"/>
                </a:solidFill>
              </a:rPr>
              <a:t> </a:t>
            </a:r>
            <a:r>
              <a:rPr lang="ro-RO" sz="2200" dirty="0"/>
              <a:t>- </a:t>
            </a:r>
            <a:r>
              <a:rPr lang="en-US" sz="2200" b="1" dirty="0" err="1"/>
              <a:t>nivelurile</a:t>
            </a:r>
            <a:r>
              <a:rPr lang="en-US" sz="2200" b="1" dirty="0"/>
              <a:t> de </a:t>
            </a:r>
            <a:r>
              <a:rPr lang="en-US" sz="2200" b="1" dirty="0" err="1"/>
              <a:t>emisie</a:t>
            </a:r>
            <a:r>
              <a:rPr lang="en-US" sz="2200" b="1" dirty="0"/>
              <a:t> </a:t>
            </a:r>
            <a:r>
              <a:rPr lang="en-US" sz="2200" b="1" dirty="0" err="1"/>
              <a:t>asociate</a:t>
            </a:r>
            <a:r>
              <a:rPr lang="en-US" sz="2200" b="1" dirty="0"/>
              <a:t> </a:t>
            </a:r>
            <a:r>
              <a:rPr lang="en-US" sz="2200" b="1" dirty="0" err="1"/>
              <a:t>celor</a:t>
            </a:r>
            <a:r>
              <a:rPr lang="en-US" sz="2200" b="1" dirty="0"/>
              <a:t> </a:t>
            </a:r>
            <a:r>
              <a:rPr lang="en-US" sz="2200" b="1" dirty="0" err="1"/>
              <a:t>mai</a:t>
            </a:r>
            <a:r>
              <a:rPr lang="en-US" sz="2200" b="1" dirty="0"/>
              <a:t> </a:t>
            </a:r>
            <a:r>
              <a:rPr lang="en-US" sz="2200" b="1" dirty="0" err="1"/>
              <a:t>bune</a:t>
            </a:r>
            <a:r>
              <a:rPr lang="en-US" sz="2200" b="1" dirty="0"/>
              <a:t> </a:t>
            </a:r>
            <a:r>
              <a:rPr lang="en-US" sz="2200" b="1" dirty="0" err="1"/>
              <a:t>tehnici</a:t>
            </a:r>
            <a:r>
              <a:rPr lang="en-US" sz="2200" b="1" dirty="0"/>
              <a:t> </a:t>
            </a:r>
            <a:r>
              <a:rPr lang="en-US" sz="2200" b="1" dirty="0" err="1"/>
              <a:t>disponibile</a:t>
            </a:r>
            <a:r>
              <a:rPr lang="ro-RO" sz="2200" b="1" dirty="0"/>
              <a:t>   </a:t>
            </a:r>
            <a:endParaRPr lang="ro-RO" sz="2200" b="1" dirty="0" smtClean="0"/>
          </a:p>
          <a:p>
            <a:pPr lvl="1">
              <a:buFontTx/>
              <a:buChar char="-"/>
            </a:pPr>
            <a:r>
              <a:rPr lang="ro-RO" sz="1600" dirty="0" smtClean="0"/>
              <a:t>pentru </a:t>
            </a:r>
            <a:r>
              <a:rPr lang="ro-RO" sz="1600" dirty="0"/>
              <a:t>emisiile atmosferice indicate în </a:t>
            </a:r>
            <a:r>
              <a:rPr lang="ro-RO" sz="1600" dirty="0" smtClean="0"/>
              <a:t>concluziile BAT</a:t>
            </a:r>
            <a:r>
              <a:rPr lang="en-US" sz="1600" dirty="0" smtClean="0"/>
              <a:t>: </a:t>
            </a:r>
            <a:r>
              <a:rPr lang="ro-RO" sz="1600" dirty="0" smtClean="0">
                <a:solidFill>
                  <a:srgbClr val="C00000"/>
                </a:solidFill>
              </a:rPr>
              <a:t>masa </a:t>
            </a:r>
            <a:r>
              <a:rPr lang="ro-RO" sz="1600" dirty="0">
                <a:solidFill>
                  <a:srgbClr val="C00000"/>
                </a:solidFill>
              </a:rPr>
              <a:t>de substanțe emise pe spațiu pentru animal</a:t>
            </a:r>
            <a:r>
              <a:rPr lang="ro-RO" sz="1600" dirty="0"/>
              <a:t>, </a:t>
            </a:r>
            <a:r>
              <a:rPr lang="ro-RO" sz="1600" dirty="0">
                <a:solidFill>
                  <a:srgbClr val="C00000"/>
                </a:solidFill>
              </a:rPr>
              <a:t>pentru toate ciclurile de creștere efectuate în cursul unui an </a:t>
            </a:r>
            <a:r>
              <a:rPr lang="ro-RO" sz="1600" dirty="0" smtClean="0">
                <a:solidFill>
                  <a:srgbClr val="C00000"/>
                </a:solidFill>
              </a:rPr>
              <a:t>(kg </a:t>
            </a:r>
            <a:r>
              <a:rPr lang="ro-RO" sz="1600" dirty="0">
                <a:solidFill>
                  <a:srgbClr val="C00000"/>
                </a:solidFill>
              </a:rPr>
              <a:t>de substanță/spațiu pentru animal/an</a:t>
            </a:r>
            <a:r>
              <a:rPr lang="ro-RO" sz="1600" dirty="0" smtClean="0">
                <a:solidFill>
                  <a:srgbClr val="C00000"/>
                </a:solidFill>
              </a:rPr>
              <a:t>).</a:t>
            </a:r>
            <a:r>
              <a:rPr lang="ro-RO" sz="1600" b="1" dirty="0" smtClean="0">
                <a:solidFill>
                  <a:srgbClr val="C00000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ro-RO" sz="1600" dirty="0" smtClean="0"/>
              <a:t>concentrațiil</a:t>
            </a:r>
            <a:r>
              <a:rPr lang="en-US" sz="1600" dirty="0" smtClean="0"/>
              <a:t>e </a:t>
            </a:r>
            <a:r>
              <a:rPr lang="ro-RO" sz="1600" dirty="0" smtClean="0"/>
              <a:t>exprimate </a:t>
            </a:r>
            <a:r>
              <a:rPr lang="ro-RO" sz="1600" dirty="0"/>
              <a:t>ca masă de substanțe </a:t>
            </a:r>
            <a:r>
              <a:rPr lang="ro-RO" sz="1600" dirty="0" smtClean="0"/>
              <a:t>emise/unitatea </a:t>
            </a:r>
            <a:r>
              <a:rPr lang="ro-RO" sz="1600" dirty="0"/>
              <a:t>de volum în aer se raportează la condițiile standard (</a:t>
            </a:r>
            <a:r>
              <a:rPr lang="ro-RO" sz="1600" b="1" dirty="0"/>
              <a:t>gaz uscat la o temperatură de 273,15 K </a:t>
            </a:r>
            <a:r>
              <a:rPr lang="ro-RO" sz="1600" dirty="0" smtClean="0"/>
              <a:t>și </a:t>
            </a:r>
            <a:r>
              <a:rPr lang="ro-RO" sz="1600" b="1" dirty="0" smtClean="0"/>
              <a:t>la o presiune de 101,3 kPa</a:t>
            </a:r>
            <a:r>
              <a:rPr lang="ro-RO" sz="1600" dirty="0" smtClean="0"/>
              <a:t>) </a:t>
            </a:r>
          </a:p>
          <a:p>
            <a:pPr marL="34290" indent="0">
              <a:buNone/>
            </a:pPr>
            <a:r>
              <a:rPr lang="ro-RO" sz="2200" b="1" dirty="0" smtClean="0">
                <a:solidFill>
                  <a:srgbClr val="C00000"/>
                </a:solidFill>
              </a:rPr>
              <a:t>Receptor </a:t>
            </a:r>
            <a:r>
              <a:rPr lang="ro-RO" sz="2200" b="1" dirty="0">
                <a:solidFill>
                  <a:srgbClr val="C00000"/>
                </a:solidFill>
              </a:rPr>
              <a:t>sensibil </a:t>
            </a:r>
            <a:r>
              <a:rPr lang="ro-RO" sz="2200" dirty="0" smtClean="0"/>
              <a:t>- O </a:t>
            </a:r>
            <a:r>
              <a:rPr lang="ro-RO" sz="2200" dirty="0"/>
              <a:t>zonă care are </a:t>
            </a:r>
            <a:r>
              <a:rPr lang="ro-RO" sz="2200" dirty="0" smtClean="0"/>
              <a:t>nevoie </a:t>
            </a:r>
            <a:r>
              <a:rPr lang="ro-RO" sz="2200" dirty="0"/>
              <a:t>de protecție specială împotriva elementelor poluante, cum ar fi: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o-RO" sz="1900" dirty="0"/>
              <a:t>zonele </a:t>
            </a:r>
            <a:r>
              <a:rPr lang="ro-RO" sz="1900" dirty="0" smtClean="0"/>
              <a:t>rezidențiale; zonele </a:t>
            </a:r>
            <a:r>
              <a:rPr lang="ro-RO" sz="1900" dirty="0"/>
              <a:t>unde se desfășoară activități umane (școli, spitale</a:t>
            </a:r>
            <a:r>
              <a:rPr lang="en-US" sz="1900" dirty="0"/>
              <a:t>, </a:t>
            </a:r>
            <a:r>
              <a:rPr lang="ro-RO" sz="1900" dirty="0"/>
              <a:t>zone de </a:t>
            </a:r>
            <a:r>
              <a:rPr lang="ro-RO" sz="1900" dirty="0" smtClean="0"/>
              <a:t>agrement</a:t>
            </a:r>
            <a:r>
              <a:rPr lang="en-US" sz="1900" dirty="0" smtClean="0"/>
              <a:t> </a:t>
            </a:r>
            <a:r>
              <a:rPr lang="en-US" sz="1900" dirty="0"/>
              <a:t>etc.</a:t>
            </a:r>
            <a:r>
              <a:rPr lang="ro-RO" sz="1900" dirty="0"/>
              <a:t>);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o-RO" sz="1900" dirty="0"/>
              <a:t>ecosistemele/habitatele </a:t>
            </a:r>
            <a:r>
              <a:rPr lang="ro-RO" sz="1900" dirty="0" smtClean="0"/>
              <a:t>sensibile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911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6" y="0"/>
            <a:ext cx="7406640" cy="1356360"/>
          </a:xfrm>
        </p:spPr>
        <p:txBody>
          <a:bodyPr/>
          <a:lstStyle/>
          <a:p>
            <a:r>
              <a:rPr lang="ro-RO" b="1" dirty="0" smtClean="0"/>
              <a:t>TERMENI RELEVANȚI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214651"/>
            <a:ext cx="8461611" cy="519650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Fermă</a:t>
            </a:r>
            <a:r>
              <a:rPr lang="ro-RO" b="1" dirty="0" smtClean="0">
                <a:solidFill>
                  <a:srgbClr val="C00000"/>
                </a:solidFill>
              </a:rPr>
              <a:t> - </a:t>
            </a:r>
            <a:r>
              <a:rPr lang="en-US" dirty="0">
                <a:solidFill>
                  <a:srgbClr val="C00000"/>
                </a:solidFill>
              </a:rPr>
              <a:t>O </a:t>
            </a:r>
            <a:r>
              <a:rPr lang="en-US" dirty="0" err="1" smtClean="0">
                <a:solidFill>
                  <a:srgbClr val="C00000"/>
                </a:solidFill>
              </a:rPr>
              <a:t>instalație</a:t>
            </a:r>
            <a:r>
              <a:rPr lang="ro-RO" dirty="0"/>
              <a:t> </a:t>
            </a:r>
            <a:r>
              <a:rPr lang="ro-RO" dirty="0" smtClean="0"/>
              <a:t>- </a:t>
            </a:r>
            <a:r>
              <a:rPr lang="en-US" dirty="0" err="1" smtClean="0"/>
              <a:t>articolul</a:t>
            </a:r>
            <a:r>
              <a:rPr lang="en-US" dirty="0" smtClean="0"/>
              <a:t> </a:t>
            </a:r>
            <a:r>
              <a:rPr lang="en-US" dirty="0"/>
              <a:t>3 </a:t>
            </a:r>
            <a:r>
              <a:rPr lang="en-US" dirty="0" err="1"/>
              <a:t>alineatul</a:t>
            </a:r>
            <a:r>
              <a:rPr lang="en-US" dirty="0"/>
              <a:t> (3) din </a:t>
            </a:r>
            <a:r>
              <a:rPr lang="en-US" dirty="0" err="1"/>
              <a:t>Directiva</a:t>
            </a:r>
            <a:r>
              <a:rPr lang="en-US" dirty="0"/>
              <a:t> </a:t>
            </a:r>
            <a:r>
              <a:rPr lang="en-US" dirty="0" smtClean="0"/>
              <a:t>2010/75/UE</a:t>
            </a:r>
            <a:r>
              <a:rPr lang="ro-RO" dirty="0"/>
              <a:t>  </a:t>
            </a:r>
            <a:r>
              <a:rPr lang="ro-RO" dirty="0" smtClean="0"/>
              <a:t>(o </a:t>
            </a:r>
            <a:r>
              <a:rPr lang="ro-RO" dirty="0"/>
              <a:t>unitate tehnică staţionară în cadrul căreia se </a:t>
            </a:r>
            <a:r>
              <a:rPr lang="ro-RO" dirty="0" smtClean="0"/>
              <a:t>desfășoară </a:t>
            </a:r>
            <a:r>
              <a:rPr lang="ro-RO" dirty="0"/>
              <a:t>una sau mai multe </a:t>
            </a:r>
            <a:r>
              <a:rPr lang="ro-RO" b="1" dirty="0" smtClean="0"/>
              <a:t>activităţi </a:t>
            </a:r>
            <a:r>
              <a:rPr lang="ro-RO" dirty="0"/>
              <a:t>enumerate în anexa I sau în anexa VII partea 1, precum și alte activităţi direct </a:t>
            </a:r>
            <a:r>
              <a:rPr lang="ro-RO" dirty="0" smtClean="0"/>
              <a:t>asociate....)</a:t>
            </a:r>
            <a:r>
              <a:rPr lang="en-US" dirty="0" smtClean="0"/>
              <a:t>, </a:t>
            </a:r>
            <a:r>
              <a:rPr lang="en-US" b="1" dirty="0" err="1"/>
              <a:t>unde</a:t>
            </a:r>
            <a:r>
              <a:rPr lang="en-US" b="1" dirty="0"/>
              <a:t> </a:t>
            </a:r>
            <a:r>
              <a:rPr lang="en-US" b="1" dirty="0" err="1"/>
              <a:t>sunt</a:t>
            </a:r>
            <a:r>
              <a:rPr lang="en-US" b="1" dirty="0"/>
              <a:t> </a:t>
            </a:r>
            <a:r>
              <a:rPr lang="en-US" b="1" dirty="0" err="1"/>
              <a:t>crescute</a:t>
            </a:r>
            <a:r>
              <a:rPr lang="en-US" b="1" dirty="0"/>
              <a:t> </a:t>
            </a:r>
            <a:r>
              <a:rPr lang="en-US" b="1" dirty="0" err="1" smtClean="0"/>
              <a:t>păsări</a:t>
            </a:r>
            <a:r>
              <a:rPr lang="ro-RO" b="1" dirty="0" smtClean="0"/>
              <a:t> </a:t>
            </a:r>
          </a:p>
          <a:p>
            <a:r>
              <a:rPr lang="ro-RO" b="1" dirty="0" smtClean="0">
                <a:solidFill>
                  <a:srgbClr val="C00000"/>
                </a:solidFill>
              </a:rPr>
              <a:t>Instalație</a:t>
            </a:r>
            <a:r>
              <a:rPr lang="ro-RO" b="1" dirty="0" smtClean="0"/>
              <a:t> </a:t>
            </a:r>
            <a:r>
              <a:rPr lang="ro-RO" dirty="0"/>
              <a:t>- </a:t>
            </a:r>
            <a:r>
              <a:rPr lang="ro-RO" b="1" dirty="0" smtClean="0"/>
              <a:t>O </a:t>
            </a:r>
            <a:r>
              <a:rPr lang="ro-RO" b="1" dirty="0"/>
              <a:t>parte a fermei unde se desfășoară unul dintre procesele sau </a:t>
            </a:r>
            <a:r>
              <a:rPr lang="ro-RO" b="1" dirty="0" smtClean="0"/>
              <a:t>activitățile:</a:t>
            </a:r>
            <a:r>
              <a:rPr lang="ro-RO" dirty="0" smtClean="0"/>
              <a:t> adăpostire, depozitare dejecții, prelucrare dejecții. </a:t>
            </a:r>
            <a:r>
              <a:rPr lang="ro-RO" dirty="0">
                <a:solidFill>
                  <a:srgbClr val="C00000"/>
                </a:solidFill>
              </a:rPr>
              <a:t>O instalație este alcătuită dintr-o singură clădire </a:t>
            </a:r>
            <a:r>
              <a:rPr lang="ro-RO" dirty="0"/>
              <a:t>(sau o unitate) și/sau echipamentul necesar pentru desfășurarea operațiunilor sau a activităților </a:t>
            </a:r>
            <a:r>
              <a:rPr lang="ro-RO" dirty="0" smtClean="0"/>
              <a:t>respective </a:t>
            </a:r>
          </a:p>
          <a:p>
            <a:r>
              <a:rPr lang="ro-RO" dirty="0" smtClean="0"/>
              <a:t>Autorizaţia </a:t>
            </a:r>
            <a:r>
              <a:rPr lang="ro-RO" dirty="0"/>
              <a:t>integrată de </a:t>
            </a:r>
            <a:r>
              <a:rPr lang="ro-RO" dirty="0" smtClean="0"/>
              <a:t>mediu se </a:t>
            </a:r>
            <a:r>
              <a:rPr lang="ro-RO" dirty="0"/>
              <a:t>emite </a:t>
            </a:r>
            <a:r>
              <a:rPr lang="ro-RO" dirty="0">
                <a:solidFill>
                  <a:srgbClr val="C00000"/>
                </a:solidFill>
              </a:rPr>
              <a:t>pentru una sau mai multe instalaţii sau părţi ale instalaţiilor exploatate de către acelaşi operator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ro-RO" dirty="0"/>
              <a:t>pe acelaşi </a:t>
            </a:r>
            <a:r>
              <a:rPr lang="ro-RO" dirty="0" smtClean="0"/>
              <a:t>amplasament</a:t>
            </a:r>
            <a:r>
              <a:rPr lang="en-US" dirty="0" smtClean="0"/>
              <a:t> -</a:t>
            </a:r>
            <a:r>
              <a:rPr lang="ro-RO" i="1" dirty="0" smtClean="0"/>
              <a:t>legea 278/2013 </a:t>
            </a:r>
            <a:r>
              <a:rPr lang="en-US" i="1" dirty="0" smtClean="0"/>
              <a:t>-</a:t>
            </a:r>
            <a:r>
              <a:rPr lang="ro-RO" i="1" dirty="0" smtClean="0"/>
              <a:t>art. 4</a:t>
            </a:r>
          </a:p>
          <a:p>
            <a:r>
              <a:rPr lang="ro-RO" b="1" dirty="0" smtClean="0">
                <a:solidFill>
                  <a:srgbClr val="C00000"/>
                </a:solidFill>
              </a:rPr>
              <a:t>Operator</a:t>
            </a:r>
            <a:r>
              <a:rPr lang="ro-RO" dirty="0" smtClean="0">
                <a:solidFill>
                  <a:srgbClr val="C00000"/>
                </a:solidFill>
              </a:rPr>
              <a:t> </a:t>
            </a:r>
            <a:r>
              <a:rPr lang="ro-RO" dirty="0"/>
              <a:t>- orice persoană fizică sau juridică, care exploatează ori deţine controlul total sau parţial asupra </a:t>
            </a:r>
            <a:r>
              <a:rPr lang="ro-RO" dirty="0" smtClean="0"/>
              <a:t>instalaţiei </a:t>
            </a:r>
            <a:r>
              <a:rPr lang="en-US" dirty="0" smtClean="0"/>
              <a:t>- </a:t>
            </a:r>
            <a:r>
              <a:rPr lang="ro-RO" i="1" dirty="0" smtClean="0"/>
              <a:t>legea 278/2013, definiții</a:t>
            </a:r>
          </a:p>
        </p:txBody>
      </p:sp>
    </p:spTree>
    <p:extLst>
      <p:ext uri="{BB962C8B-B14F-4D97-AF65-F5344CB8AC3E}">
        <p14:creationId xmlns:p14="http://schemas.microsoft.com/office/powerpoint/2010/main" val="22996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16" y="273269"/>
            <a:ext cx="7406640" cy="1061545"/>
          </a:xfrm>
        </p:spPr>
        <p:txBody>
          <a:bodyPr>
            <a:normAutofit/>
          </a:bodyPr>
          <a:lstStyle/>
          <a:p>
            <a:r>
              <a:rPr lang="ro-RO" b="1" dirty="0" smtClean="0"/>
              <a:t>TERMENI RELEVANȚI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7" y="1187354"/>
            <a:ext cx="8195402" cy="5445457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ro-RO" b="1" dirty="0" smtClean="0"/>
          </a:p>
          <a:p>
            <a:pPr lvl="1"/>
            <a:r>
              <a:rPr lang="en-US" sz="2000" b="1" dirty="0" err="1" smtClean="0">
                <a:solidFill>
                  <a:srgbClr val="C00000"/>
                </a:solidFill>
              </a:rPr>
              <a:t>Azot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amoniacal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total</a:t>
            </a:r>
            <a:r>
              <a:rPr lang="ro-RO" sz="2000" b="1" dirty="0">
                <a:solidFill>
                  <a:srgbClr val="C00000"/>
                </a:solidFill>
              </a:rPr>
              <a:t> </a:t>
            </a:r>
            <a:r>
              <a:rPr lang="ro-RO" sz="2000" dirty="0"/>
              <a:t>- Amoniu-N (NH4-N) și compușii acestuia, inclusiv acid uric, care pot fi ușor descompuși în </a:t>
            </a:r>
            <a:r>
              <a:rPr lang="ro-RO" sz="2000" dirty="0" smtClean="0"/>
              <a:t>NH4-N</a:t>
            </a:r>
            <a:r>
              <a:rPr lang="ro-RO" sz="2000" dirty="0"/>
              <a:t> </a:t>
            </a:r>
            <a:endParaRPr lang="en-US" sz="2000" dirty="0" smtClean="0"/>
          </a:p>
          <a:p>
            <a:pPr lvl="1"/>
            <a:r>
              <a:rPr lang="ro-RO" sz="2000" b="1" dirty="0" smtClean="0">
                <a:solidFill>
                  <a:srgbClr val="C00000"/>
                </a:solidFill>
              </a:rPr>
              <a:t>Azot </a:t>
            </a:r>
            <a:r>
              <a:rPr lang="ro-RO" sz="2000" b="1" dirty="0">
                <a:solidFill>
                  <a:srgbClr val="C00000"/>
                </a:solidFill>
              </a:rPr>
              <a:t>total </a:t>
            </a:r>
            <a:r>
              <a:rPr lang="ro-RO" sz="2000" dirty="0"/>
              <a:t>- Azotul total, exprimat ca N, include </a:t>
            </a:r>
            <a:r>
              <a:rPr lang="ro-RO" sz="2000" dirty="0">
                <a:solidFill>
                  <a:srgbClr val="C00000"/>
                </a:solidFill>
              </a:rPr>
              <a:t>amoniacul liber </a:t>
            </a:r>
            <a:r>
              <a:rPr lang="ro-RO" sz="2000" dirty="0"/>
              <a:t>și amoniul (NH4-N), nitriții (NO2-N), nitrații (NO3-N) și compușii organici cu </a:t>
            </a:r>
            <a:r>
              <a:rPr lang="ro-RO" sz="2000" dirty="0" smtClean="0"/>
              <a:t>azot</a:t>
            </a:r>
            <a:r>
              <a:rPr lang="ro-RO" sz="2000" dirty="0"/>
              <a:t> </a:t>
            </a:r>
            <a:endParaRPr lang="en-US" sz="2000" dirty="0" smtClean="0"/>
          </a:p>
          <a:p>
            <a:pPr lvl="1"/>
            <a:r>
              <a:rPr lang="ro-RO" sz="2000" b="1" dirty="0">
                <a:solidFill>
                  <a:srgbClr val="C00000"/>
                </a:solidFill>
              </a:rPr>
              <a:t>Fosfor total </a:t>
            </a:r>
            <a:r>
              <a:rPr lang="ro-RO" sz="2000" dirty="0"/>
              <a:t>- Fosforul total, exprimat ca P2O5, include toți compușii anorganici și organici ai fosforului, dizolvați sau legați de particule </a:t>
            </a:r>
            <a:endParaRPr lang="en-US" sz="2000" dirty="0"/>
          </a:p>
          <a:p>
            <a:pPr lvl="1"/>
            <a:r>
              <a:rPr lang="ro-RO" sz="2000" b="1" dirty="0" smtClean="0">
                <a:solidFill>
                  <a:srgbClr val="C00000"/>
                </a:solidFill>
              </a:rPr>
              <a:t>Azot </a:t>
            </a:r>
            <a:r>
              <a:rPr lang="ro-RO" sz="2000" b="1" dirty="0">
                <a:solidFill>
                  <a:srgbClr val="C00000"/>
                </a:solidFill>
              </a:rPr>
              <a:t>total excretat </a:t>
            </a:r>
            <a:r>
              <a:rPr lang="ro-RO" sz="2000" dirty="0"/>
              <a:t>- Cantitatea totală de azot eliminată în urma proceselor metabolice ale animalelor prin urină și materii fecale </a:t>
            </a:r>
            <a:endParaRPr lang="en-US" sz="2000" dirty="0" smtClean="0"/>
          </a:p>
          <a:p>
            <a:pPr lvl="1"/>
            <a:r>
              <a:rPr lang="ro-RO" sz="2000" b="1" dirty="0" smtClean="0">
                <a:solidFill>
                  <a:srgbClr val="C00000"/>
                </a:solidFill>
              </a:rPr>
              <a:t>Fosfor </a:t>
            </a:r>
            <a:r>
              <a:rPr lang="ro-RO" sz="2000" b="1" dirty="0">
                <a:solidFill>
                  <a:srgbClr val="C00000"/>
                </a:solidFill>
              </a:rPr>
              <a:t>total excretat </a:t>
            </a:r>
            <a:r>
              <a:rPr lang="ro-RO" sz="2000" dirty="0"/>
              <a:t>– Cantitatea totală de P eliminată în urma proceselor metabolice ale animalelor prin urină și materii fecale</a:t>
            </a:r>
            <a:r>
              <a:rPr lang="ro-RO" sz="2000" dirty="0" smtClean="0"/>
              <a:t>.</a:t>
            </a:r>
            <a:endParaRPr lang="ro-RO" dirty="0" smtClean="0"/>
          </a:p>
        </p:txBody>
      </p:sp>
    </p:spTree>
    <p:extLst>
      <p:ext uri="{BB962C8B-B14F-4D97-AF65-F5344CB8AC3E}">
        <p14:creationId xmlns:p14="http://schemas.microsoft.com/office/powerpoint/2010/main" val="34762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Concluzii BAT GENERALE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2100" dirty="0"/>
              <a:t>creșterea intensivă a păsărilor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09" y="1965960"/>
            <a:ext cx="8125153" cy="46345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tx1"/>
                </a:solidFill>
              </a:rPr>
              <a:t>BAT 1.  </a:t>
            </a:r>
            <a:r>
              <a:rPr lang="en-US" sz="2100" b="1" dirty="0" err="1">
                <a:solidFill>
                  <a:schemeClr val="tx1"/>
                </a:solidFill>
              </a:rPr>
              <a:t>Punerea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în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aplicare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și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aderarea</a:t>
            </a:r>
            <a:r>
              <a:rPr lang="en-US" sz="2100" b="1" dirty="0">
                <a:solidFill>
                  <a:schemeClr val="tx1"/>
                </a:solidFill>
              </a:rPr>
              <a:t> la un </a:t>
            </a:r>
            <a:r>
              <a:rPr lang="en-US" sz="2100" b="1" dirty="0" err="1">
                <a:solidFill>
                  <a:schemeClr val="tx1"/>
                </a:solidFill>
              </a:rPr>
              <a:t>sistem</a:t>
            </a:r>
            <a:r>
              <a:rPr lang="en-US" sz="2100" b="1" dirty="0">
                <a:solidFill>
                  <a:schemeClr val="tx1"/>
                </a:solidFill>
              </a:rPr>
              <a:t> de management de </a:t>
            </a:r>
            <a:r>
              <a:rPr lang="en-US" sz="2100" b="1" dirty="0" err="1" smtClean="0">
                <a:solidFill>
                  <a:schemeClr val="tx1"/>
                </a:solidFill>
              </a:rPr>
              <a:t>mediu</a:t>
            </a:r>
            <a:endParaRPr lang="ro-RO" sz="21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tx1"/>
                </a:solidFill>
              </a:rPr>
              <a:t>BAT </a:t>
            </a:r>
            <a:r>
              <a:rPr lang="en-US" sz="2100" b="1" dirty="0">
                <a:solidFill>
                  <a:schemeClr val="tx1"/>
                </a:solidFill>
              </a:rPr>
              <a:t>2. Buna </a:t>
            </a:r>
            <a:r>
              <a:rPr lang="en-US" sz="2100" b="1" dirty="0" err="1">
                <a:solidFill>
                  <a:schemeClr val="tx1"/>
                </a:solidFill>
              </a:rPr>
              <a:t>organizare</a:t>
            </a:r>
            <a:r>
              <a:rPr lang="en-US" sz="2100" b="1" dirty="0">
                <a:solidFill>
                  <a:schemeClr val="tx1"/>
                </a:solidFill>
              </a:rPr>
              <a:t>  a </a:t>
            </a:r>
            <a:r>
              <a:rPr lang="en-US" sz="2100" b="1" dirty="0" err="1" smtClean="0">
                <a:solidFill>
                  <a:schemeClr val="tx1"/>
                </a:solidFill>
              </a:rPr>
              <a:t>fermei</a:t>
            </a:r>
            <a:endParaRPr lang="ro-RO" sz="21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BAT </a:t>
            </a:r>
            <a:r>
              <a:rPr lang="en-US" sz="2000" b="1" dirty="0">
                <a:solidFill>
                  <a:srgbClr val="C00000"/>
                </a:solidFill>
              </a:rPr>
              <a:t>3</a:t>
            </a:r>
            <a:r>
              <a:rPr lang="ro-RO" sz="2000" b="1" dirty="0">
                <a:solidFill>
                  <a:srgbClr val="C00000"/>
                </a:solidFill>
              </a:rPr>
              <a:t>-4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  <a:r>
              <a:rPr lang="ro-RO" sz="2000" b="1" dirty="0">
                <a:solidFill>
                  <a:srgbClr val="C00000"/>
                </a:solidFill>
              </a:rPr>
              <a:t>M</a:t>
            </a:r>
            <a:r>
              <a:rPr lang="en-US" sz="2000" b="1" dirty="0" err="1">
                <a:solidFill>
                  <a:srgbClr val="C00000"/>
                </a:solidFill>
              </a:rPr>
              <a:t>anagement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nutri</a:t>
            </a:r>
            <a:r>
              <a:rPr lang="ro-RO" sz="2000" b="1" dirty="0">
                <a:solidFill>
                  <a:srgbClr val="C00000"/>
                </a:solidFill>
              </a:rPr>
              <a:t>ț</a:t>
            </a:r>
            <a:r>
              <a:rPr lang="en-US" sz="2000" b="1" dirty="0" err="1">
                <a:solidFill>
                  <a:srgbClr val="C00000"/>
                </a:solidFill>
              </a:rPr>
              <a:t>ional</a:t>
            </a:r>
            <a:r>
              <a:rPr lang="ro-RO" sz="2000" b="1" dirty="0">
                <a:solidFill>
                  <a:srgbClr val="C00000"/>
                </a:solidFill>
              </a:rPr>
              <a:t> </a:t>
            </a:r>
            <a:r>
              <a:rPr lang="ro-RO" sz="2000" b="1" dirty="0" smtClean="0">
                <a:solidFill>
                  <a:srgbClr val="C00000"/>
                </a:solidFill>
              </a:rPr>
              <a:t>- reducerea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azot</a:t>
            </a:r>
            <a:r>
              <a:rPr lang="ro-RO" sz="2000" b="1" dirty="0">
                <a:solidFill>
                  <a:srgbClr val="C00000"/>
                </a:solidFill>
              </a:rPr>
              <a:t>ului/fosforului</a:t>
            </a:r>
            <a:r>
              <a:rPr lang="en-US" sz="2000" b="1" dirty="0">
                <a:solidFill>
                  <a:srgbClr val="C00000"/>
                </a:solidFill>
              </a:rPr>
              <a:t> total </a:t>
            </a:r>
            <a:r>
              <a:rPr lang="en-US" sz="2000" b="1" dirty="0" err="1" smtClean="0">
                <a:solidFill>
                  <a:srgbClr val="C00000"/>
                </a:solidFill>
              </a:rPr>
              <a:t>excretat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vizeaz</a:t>
            </a:r>
            <a:r>
              <a:rPr lang="ro-RO" sz="2000" b="1" dirty="0">
                <a:solidFill>
                  <a:srgbClr val="C00000"/>
                </a:solidFill>
              </a:rPr>
              <a:t>ă reducerea </a:t>
            </a:r>
            <a:r>
              <a:rPr lang="en-US" sz="2000" b="1" dirty="0" err="1">
                <a:solidFill>
                  <a:srgbClr val="C00000"/>
                </a:solidFill>
              </a:rPr>
              <a:t>emisiil</a:t>
            </a:r>
            <a:r>
              <a:rPr lang="ro-RO" sz="2000" b="1" dirty="0">
                <a:solidFill>
                  <a:srgbClr val="C00000"/>
                </a:solidFill>
              </a:rPr>
              <a:t>or</a:t>
            </a:r>
            <a:r>
              <a:rPr lang="en-US" sz="2000" b="1" dirty="0">
                <a:solidFill>
                  <a:srgbClr val="C00000"/>
                </a:solidFill>
              </a:rPr>
              <a:t> de </a:t>
            </a:r>
            <a:r>
              <a:rPr lang="en-US" sz="2000" b="1" dirty="0" err="1" smtClean="0">
                <a:solidFill>
                  <a:srgbClr val="C00000"/>
                </a:solidFill>
              </a:rPr>
              <a:t>amoniac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 lvl="1"/>
            <a:r>
              <a:rPr lang="ro-RO" sz="2000" dirty="0" smtClean="0"/>
              <a:t>Azotul total excretat (N) asociat BAT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C00000"/>
                </a:solidFill>
              </a:rPr>
              <a:t>0,2-0,6 </a:t>
            </a:r>
            <a:r>
              <a:rPr lang="pt-BR" sz="2000" dirty="0" smtClean="0">
                <a:solidFill>
                  <a:srgbClr val="C00000"/>
                </a:solidFill>
              </a:rPr>
              <a:t>kg </a:t>
            </a:r>
            <a:r>
              <a:rPr lang="pt-BR" sz="2000" dirty="0">
                <a:solidFill>
                  <a:srgbClr val="C00000"/>
                </a:solidFill>
              </a:rPr>
              <a:t>de N excretat/spațiu pentru </a:t>
            </a:r>
            <a:r>
              <a:rPr lang="pt-BR" sz="2000" dirty="0" smtClean="0">
                <a:solidFill>
                  <a:srgbClr val="C00000"/>
                </a:solidFill>
              </a:rPr>
              <a:t>animal/an</a:t>
            </a:r>
          </a:p>
          <a:p>
            <a:pPr lvl="1"/>
            <a:r>
              <a:rPr lang="fr-FR" sz="2000" dirty="0" err="1" smtClean="0"/>
              <a:t>Fosfor</a:t>
            </a:r>
            <a:r>
              <a:rPr lang="fr-FR" sz="2000" dirty="0" smtClean="0"/>
              <a:t> </a:t>
            </a:r>
            <a:r>
              <a:rPr lang="fr-FR" sz="2000" dirty="0"/>
              <a:t>total </a:t>
            </a:r>
            <a:r>
              <a:rPr lang="fr-FR" sz="2000" dirty="0" err="1"/>
              <a:t>excretat</a:t>
            </a:r>
            <a:r>
              <a:rPr lang="fr-FR" sz="2000" dirty="0"/>
              <a:t> </a:t>
            </a:r>
            <a:r>
              <a:rPr lang="fr-FR" sz="2000" dirty="0" err="1"/>
              <a:t>asociat</a:t>
            </a:r>
            <a:r>
              <a:rPr lang="fr-FR" sz="2000" dirty="0"/>
              <a:t> </a:t>
            </a:r>
            <a:r>
              <a:rPr lang="fr-FR" sz="2000" dirty="0" smtClean="0"/>
              <a:t>BAT:</a:t>
            </a:r>
            <a:r>
              <a:rPr lang="fr-FR" sz="2000" dirty="0" smtClean="0">
                <a:solidFill>
                  <a:srgbClr val="C00000"/>
                </a:solidFill>
              </a:rPr>
              <a:t>0,05-0,25 </a:t>
            </a:r>
            <a:r>
              <a:rPr lang="pt-BR" sz="2000" dirty="0">
                <a:solidFill>
                  <a:srgbClr val="C00000"/>
                </a:solidFill>
              </a:rPr>
              <a:t>(kg de P2O5 excretat/spațiu pentru animal/an</a:t>
            </a:r>
            <a:r>
              <a:rPr lang="pt-BR" sz="2000" dirty="0" smtClean="0">
                <a:solidFill>
                  <a:srgbClr val="C00000"/>
                </a:solidFill>
              </a:rPr>
              <a:t>)</a:t>
            </a:r>
          </a:p>
          <a:p>
            <a:pPr marL="34290" indent="0">
              <a:buNone/>
            </a:pPr>
            <a:r>
              <a:rPr lang="pt-BR" b="1" dirty="0" smtClean="0">
                <a:solidFill>
                  <a:srgbClr val="C00000"/>
                </a:solidFill>
              </a:rPr>
              <a:t>Tehnicile de monitorizare aferente sunt prevăzute </a:t>
            </a:r>
            <a:r>
              <a:rPr lang="pt-BR" b="1" dirty="0">
                <a:solidFill>
                  <a:srgbClr val="C00000"/>
                </a:solidFill>
              </a:rPr>
              <a:t>în BAT 24</a:t>
            </a:r>
            <a:r>
              <a:rPr lang="pt-BR" dirty="0" smtClean="0">
                <a:solidFill>
                  <a:srgbClr val="C00000"/>
                </a:solidFill>
              </a:rPr>
              <a:t>.</a:t>
            </a:r>
            <a:endParaRPr lang="ro-RO" dirty="0" smtClean="0">
              <a:solidFill>
                <a:srgbClr val="C00000"/>
              </a:solidFill>
            </a:endParaRPr>
          </a:p>
          <a:p>
            <a:pPr marL="34290" indent="0">
              <a:buNone/>
            </a:pPr>
            <a:endParaRPr lang="pt-BR" dirty="0">
              <a:solidFill>
                <a:srgbClr val="C00000"/>
              </a:solidFill>
            </a:endParaRPr>
          </a:p>
          <a:p>
            <a:pPr marL="41148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2291</Words>
  <Application>Microsoft Office PowerPoint</Application>
  <PresentationFormat>On-screen Show (4:3)</PresentationFormat>
  <Paragraphs>246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CONCLUZII BAT  Creșterea intensivă a păsărilor</vt:lpstr>
      <vt:lpstr>ACTE NORMATIVE  Concluziile BAT - creștere intensivă păsări de curte</vt:lpstr>
      <vt:lpstr> Alte BREF/BAT relevante Concluziile BAT - creștere intensivă păsări de curte</vt:lpstr>
      <vt:lpstr>PowerPoint Presentation</vt:lpstr>
      <vt:lpstr>CONCLUZII BAT creștere intensivă a porcilor și păsărilor de curte</vt:lpstr>
      <vt:lpstr>TERMENI RELEVANȚI</vt:lpstr>
      <vt:lpstr>TERMENI RELEVANȚI</vt:lpstr>
      <vt:lpstr>TERMENI RELEVANȚI</vt:lpstr>
      <vt:lpstr>Concluzii BAT GENERALE creșterea intensivă a păsărilor</vt:lpstr>
      <vt:lpstr>Concluzii BAT GENERALE creșterea intensivă a păsărilor</vt:lpstr>
      <vt:lpstr>Concluzii BAT GENERALE creșterea intensivă a păsărilor</vt:lpstr>
      <vt:lpstr>Concluzii BAT GENERALE   creșterea intensivă a păsărilor</vt:lpstr>
      <vt:lpstr>Tehnici de monitorizare cap. 4.9 Concluzii BAT</vt:lpstr>
      <vt:lpstr>Concluzii BAT GENERALE   creșterea intensivă a păsărilor</vt:lpstr>
      <vt:lpstr>Tehnici de monitorizare cap. 4.9 Concluzii BAT</vt:lpstr>
      <vt:lpstr>Tehnici de monitorizare cap. 4.9 Concluzii BAT</vt:lpstr>
      <vt:lpstr>Tehnici de monitorizare cap. 4.9 Concluzii BAT</vt:lpstr>
      <vt:lpstr>PowerPoint Presentation</vt:lpstr>
      <vt:lpstr>Tehnici de monitorizare cap. 4.9 Concluzii BAT</vt:lpstr>
      <vt:lpstr>Tehnici de monitorizare cap. 4.9 Concluzii BAT</vt:lpstr>
      <vt:lpstr>Concluzii BAT GENERALE   creșterea intensivă a păsărilor</vt:lpstr>
      <vt:lpstr>Concluzii BAT GENERALE   creșterea intensivă a păsărilor</vt:lpstr>
      <vt:lpstr>Concluzii BAT GENERALE   creșterea intensivă a păsărilor</vt:lpstr>
      <vt:lpstr>Concluzii BAT  specifice creșterii intensive a păsărilor de carne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Cresterea intensiva a pasarilor</dc:title>
  <dc:creator>Mihaela Beu</dc:creator>
  <cp:lastModifiedBy>Mihaela Beu</cp:lastModifiedBy>
  <cp:revision>120</cp:revision>
  <dcterms:created xsi:type="dcterms:W3CDTF">2017-10-22T06:40:42Z</dcterms:created>
  <dcterms:modified xsi:type="dcterms:W3CDTF">2017-10-24T11:33:33Z</dcterms:modified>
</cp:coreProperties>
</file>